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
  </p:notesMasterIdLst>
  <p:handoutMasterIdLst>
    <p:handoutMasterId r:id="rId19"/>
  </p:handoutMasterIdLst>
  <p:sldIdLst>
    <p:sldId id="374" r:id="rId2"/>
    <p:sldId id="375" r:id="rId3"/>
    <p:sldId id="418" r:id="rId4"/>
    <p:sldId id="394" r:id="rId5"/>
    <p:sldId id="399" r:id="rId6"/>
    <p:sldId id="395" r:id="rId7"/>
    <p:sldId id="400" r:id="rId8"/>
    <p:sldId id="402" r:id="rId9"/>
    <p:sldId id="422" r:id="rId10"/>
    <p:sldId id="423" r:id="rId11"/>
    <p:sldId id="424" r:id="rId12"/>
    <p:sldId id="425" r:id="rId13"/>
    <p:sldId id="329" r:id="rId14"/>
    <p:sldId id="426" r:id="rId15"/>
    <p:sldId id="427" r:id="rId16"/>
    <p:sldId id="428" r:id="rId1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B"/>
    <a:srgbClr val="A135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123" autoAdjust="0"/>
  </p:normalViewPr>
  <p:slideViewPr>
    <p:cSldViewPr>
      <p:cViewPr varScale="1">
        <p:scale>
          <a:sx n="112" d="100"/>
          <a:sy n="112" d="100"/>
        </p:scale>
        <p:origin x="154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EDB08EC1-BF28-4CB4-B131-73EE0178F775}" type="datetimeFigureOut">
              <a:rPr lang="en-US" smtClean="0"/>
              <a:t>4/19/2017</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219DBC9-6BA6-4506-8EF2-164B778E3828}" type="slidenum">
              <a:rPr lang="en-US" smtClean="0"/>
              <a:t>‹#›</a:t>
            </a:fld>
            <a:endParaRPr lang="en-US"/>
          </a:p>
        </p:txBody>
      </p:sp>
    </p:spTree>
    <p:extLst>
      <p:ext uri="{BB962C8B-B14F-4D97-AF65-F5344CB8AC3E}">
        <p14:creationId xmlns:p14="http://schemas.microsoft.com/office/powerpoint/2010/main" val="154421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D49865F-26F6-4C8D-B390-C1933281A75C}" type="datetimeFigureOut">
              <a:rPr lang="en-US" smtClean="0"/>
              <a:t>4/19/2017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A8A0B47-554A-4EC3-A4B6-E0CF1F58D7F3}" type="slidenum">
              <a:rPr lang="en-US" smtClean="0"/>
              <a:t>‹#›</a:t>
            </a:fld>
            <a:endParaRPr lang="en-US"/>
          </a:p>
        </p:txBody>
      </p:sp>
    </p:spTree>
    <p:extLst>
      <p:ext uri="{BB962C8B-B14F-4D97-AF65-F5344CB8AC3E}">
        <p14:creationId xmlns:p14="http://schemas.microsoft.com/office/powerpoint/2010/main" val="208769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griculture.vermont.gov/water-quality/regulations/sfo#A1"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watershedmanagement.vt.gov/mapp/htm/mp_tmdl.htm" TargetMode="External"/><Relationship Id="rId4" Type="http://schemas.openxmlformats.org/officeDocument/2006/relationships/hyperlink" Target="http://agriculture.vermont.gov/water-quality/regulations/ra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VAAFM was directed by the Legislature to draft the RAPs pursuant to Act 64, signed into law on June 16, 2015.  Act 64 amended and enacted multiple requirements related to water quality in the State.  The “Accepted Agricultural Practices (AAPs)” were rewritten to a higher level of performance and renamed the “Required Agricultural Practices (RAPs).”  VAAFM was charged with revising the RAPs by rule on or before July 1, 2016.  Act 64 requires that the revised RAPs include requirements for: small farm certification, nutrient storage, soil health, buffer zones, livestock exclusion, and nutrient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Small Farm Operations (SFOs) in Vermont have been required to adhere to the Accepted Agricultural Practices (AAPs) since their establishment in 1995, though no certification or permit process existed to ensure farm compliance. Due to staffing limitations, the VAAFM has been able to inspect SFOs only on a complaint-driven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part of Act 64, the Vermont Clean Water Act passed June 2015, </a:t>
            </a:r>
            <a:r>
              <a:rPr lang="en-US" sz="1200" b="1" i="0" kern="1200" dirty="0">
                <a:solidFill>
                  <a:schemeClr val="tx1"/>
                </a:solidFill>
                <a:effectLst/>
                <a:latin typeface="+mn-lt"/>
                <a:ea typeface="+mn-ea"/>
                <a:cs typeface="+mn-cs"/>
              </a:rPr>
              <a:t>the Agency is in the process of creating a certification program for Small Farm Operations (SFOs). The goal of this program is to oversee water quality issues on operations not currently inspected by the Agency of Agriculture.  All small farms that fall under the new </a:t>
            </a:r>
            <a:r>
              <a:rPr lang="en-US" sz="1200" b="0" i="0" kern="1200" dirty="0">
                <a:solidFill>
                  <a:schemeClr val="tx1"/>
                </a:solidFill>
                <a:effectLst/>
                <a:latin typeface="+mn-lt"/>
                <a:ea typeface="+mn-ea"/>
                <a:cs typeface="+mn-cs"/>
                <a:hlinkClick r:id="rId3"/>
              </a:rPr>
              <a:t>small farm definition </a:t>
            </a:r>
            <a:r>
              <a:rPr lang="en-US" sz="1200" b="0" i="0" kern="1200" dirty="0">
                <a:solidFill>
                  <a:schemeClr val="tx1"/>
                </a:solidFill>
                <a:effectLst/>
                <a:latin typeface="+mn-lt"/>
                <a:ea typeface="+mn-ea"/>
                <a:cs typeface="+mn-cs"/>
              </a:rPr>
              <a:t>will be required to participate in a Vermont-specific certification and training program  This certification program will ensure that all SFOs are complying with the updated </a:t>
            </a:r>
            <a:r>
              <a:rPr lang="en-US" sz="1200" b="0" i="0" kern="1200" dirty="0">
                <a:solidFill>
                  <a:schemeClr val="tx1"/>
                </a:solidFill>
                <a:effectLst/>
                <a:latin typeface="+mn-lt"/>
                <a:ea typeface="+mn-ea"/>
                <a:cs typeface="+mn-cs"/>
                <a:hlinkClick r:id="rId4"/>
              </a:rPr>
              <a:t>Required Agricultural Practices (RAPs),</a:t>
            </a:r>
            <a:r>
              <a:rPr lang="en-US" sz="1200" b="0" i="0" kern="1200" dirty="0">
                <a:solidFill>
                  <a:schemeClr val="tx1"/>
                </a:solidFill>
                <a:effectLst/>
                <a:latin typeface="+mn-lt"/>
                <a:ea typeface="+mn-ea"/>
                <a:cs typeface="+mn-cs"/>
              </a:rPr>
              <a:t> which are currently being revised from the Accepted Agricultural Practices (AAPs). The SFO Program has been created to meet the requirements of the </a:t>
            </a:r>
            <a:r>
              <a:rPr lang="en-US" sz="1200" b="0" i="0" u="sng" kern="1200" dirty="0">
                <a:solidFill>
                  <a:schemeClr val="tx1"/>
                </a:solidFill>
                <a:effectLst/>
                <a:latin typeface="+mn-lt"/>
                <a:ea typeface="+mn-ea"/>
                <a:cs typeface="+mn-cs"/>
                <a:hlinkClick r:id="rId5"/>
              </a:rPr>
              <a:t>EPA’s updated TMDL for Lake Champlain</a:t>
            </a:r>
            <a:r>
              <a:rPr lang="en-US" sz="1200" b="0" i="0" kern="1200" dirty="0">
                <a:solidFill>
                  <a:schemeClr val="tx1"/>
                </a:solidFill>
                <a:effectLst/>
                <a:latin typeface="+mn-lt"/>
                <a:ea typeface="+mn-ea"/>
                <a:cs typeface="+mn-cs"/>
              </a:rPr>
              <a:t>, and aims to reduce the amount of phosphorus and other pollutants entering Vermont waterways. </a:t>
            </a:r>
            <a:endParaRPr lang="en-US" sz="1200" b="0" kern="1200" dirty="0">
              <a:solidFill>
                <a:schemeClr val="tx1"/>
              </a:solidFill>
              <a:effectLst/>
              <a:latin typeface="+mn-lt"/>
              <a:ea typeface="+mn-ea"/>
              <a:cs typeface="+mn-cs"/>
            </a:endParaRPr>
          </a:p>
          <a:p>
            <a:endParaRPr lang="en-US" b="0" dirty="0">
              <a:latin typeface="+mn-lt"/>
            </a:endParaRPr>
          </a:p>
        </p:txBody>
      </p:sp>
      <p:sp>
        <p:nvSpPr>
          <p:cNvPr id="4" name="Slide Number Placeholder 3"/>
          <p:cNvSpPr>
            <a:spLocks noGrp="1"/>
          </p:cNvSpPr>
          <p:nvPr>
            <p:ph type="sldNum" sz="quarter" idx="10"/>
          </p:nvPr>
        </p:nvSpPr>
        <p:spPr/>
        <p:txBody>
          <a:bodyPr/>
          <a:lstStyle/>
          <a:p>
            <a:fld id="{FC2C72BF-FAA7-4E2D-AF5B-7DA20C5BF442}" type="slidenum">
              <a:rPr lang="en-US" smtClean="0"/>
              <a:t>2</a:t>
            </a:fld>
            <a:endParaRPr lang="en-US"/>
          </a:p>
        </p:txBody>
      </p:sp>
    </p:spTree>
    <p:extLst>
      <p:ext uri="{BB962C8B-B14F-4D97-AF65-F5344CB8AC3E}">
        <p14:creationId xmlns:p14="http://schemas.microsoft.com/office/powerpoint/2010/main" val="62780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All-In</a:t>
            </a:r>
          </a:p>
          <a:p>
            <a:r>
              <a:rPr lang="en-US" dirty="0"/>
              <a:t>Time, Flexibility, Support</a:t>
            </a:r>
          </a:p>
        </p:txBody>
      </p:sp>
      <p:sp>
        <p:nvSpPr>
          <p:cNvPr id="4" name="Slide Number Placeholder 3"/>
          <p:cNvSpPr>
            <a:spLocks noGrp="1"/>
          </p:cNvSpPr>
          <p:nvPr>
            <p:ph type="sldNum" sz="quarter" idx="10"/>
          </p:nvPr>
        </p:nvSpPr>
        <p:spPr/>
        <p:txBody>
          <a:bodyPr/>
          <a:lstStyle/>
          <a:p>
            <a:fld id="{DA8A0B47-554A-4EC3-A4B6-E0CF1F58D7F3}" type="slidenum">
              <a:rPr lang="en-US" smtClean="0"/>
              <a:t>4</a:t>
            </a:fld>
            <a:endParaRPr lang="en-US"/>
          </a:p>
        </p:txBody>
      </p:sp>
    </p:spTree>
    <p:extLst>
      <p:ext uri="{BB962C8B-B14F-4D97-AF65-F5344CB8AC3E}">
        <p14:creationId xmlns:p14="http://schemas.microsoft.com/office/powerpoint/2010/main" val="151574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5D26105-6C55-4686-BC3C-64EFC10FB481}" type="datetimeFigureOut">
              <a:rPr lang="en-US" smtClean="0"/>
              <a:t>4/19/2017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9D96592-E651-4B0C-9823-65B984C930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5D26105-6C55-4686-BC3C-64EFC10FB481}"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96592-E651-4B0C-9823-65B984C9301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5D26105-6C55-4686-BC3C-64EFC10FB481}"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A5D26105-6C55-4686-BC3C-64EFC10FB481}"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26105-6C55-4686-BC3C-64EFC10FB481}"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96592-E651-4B0C-9823-65B984C930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5D26105-6C55-4686-BC3C-64EFC10FB481}"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9D96592-E651-4B0C-9823-65B984C93015}"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5D26105-6C55-4686-BC3C-64EFC10FB481}" type="datetimeFigureOut">
              <a:rPr lang="en-US" smtClean="0"/>
              <a:t>4/19/2017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9D96592-E651-4B0C-9823-65B984C93015}"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hyperlink" Target="http://www.google.com/url?sa=i&amp;rct=j&amp;q=&amp;esrc=s&amp;frm=1&amp;source=images&amp;cd=&amp;cad=rja&amp;uact=8&amp;ved=0CAcQjRxqFQoTCJG-nMasxcgCFYF4PgodxPYI0g&amp;url=http://plantcovercrops.com/photo-diary-soybeans-planted-into-a-cereal-rye-cover-crop/&amp;bvm=bv.105039540,d.cWw&amp;psig=AFQjCNGRKTPpNHbNR_g4kyfLc3GFcWYj2Q&amp;ust=1445028431160882"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uact=8&amp;ved=0CAcQjRxqFQoTCM-7152sxcgCFUozPgodfZEGYg&amp;url=http://www.extension.iastate.edu/pages/communications/epc/Fall04/tillage.html&amp;bvm=bv.105039540,d.cWw&amp;psig=AFQjCNGD2cmbXrxbggrUeux-EHK3AkGAkA&amp;ust=1445028225945413"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xqFQoTCIHV09KzxcgCFYlYPgodAPoNwg&amp;url=http://capitalclimate.blogspot.com/2011/08/irene-sets-rainfall-records.html&amp;psig=AFQjCNF_rgJiY5YFGkBgBDE6PrZOkF78Ng&amp;ust=1445030316657390"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www.google.com/url?sa=i&amp;rct=j&amp;q=&amp;esrc=s&amp;frm=1&amp;source=images&amp;cd=&amp;cad=rja&amp;uact=8&amp;ved=0CAcQjRxqFQoTCNPtu7O1xcgCFQpxPgodSPsKdg&amp;url=http://www.aaanimalcontrol.com/blog/deadcow.html&amp;bvm=bv.105039540,d.cWw&amp;psig=AFQjCNGjnVJ6T1dMU9NUtRSzz6cxc_2NEA&amp;ust=1445030787544774"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uact=8&amp;ved=0CAcQjRxqFQoTCM_q1I20xcgCFcPJPgoda8QNSg&amp;url=http://animalwelfareapproved.org/farmers/documents/&amp;psig=AFQjCNHd9qQgC-ogErTxMFaSkIK_i3t_eQ&amp;ust=1445030453974507" TargetMode="External"/><Relationship Id="rId5" Type="http://schemas.openxmlformats.org/officeDocument/2006/relationships/image" Target="../media/image24.jpeg"/><Relationship Id="rId4" Type="http://schemas.openxmlformats.org/officeDocument/2006/relationships/hyperlink" Target="http://www.google.com/url?sa=i&amp;rct=j&amp;q=&amp;esrc=s&amp;frm=1&amp;source=images&amp;cd=&amp;cad=rja&amp;uact=8&amp;ved=0CAcQjRxqFQoTCIrbpsC0xcgCFQQ3PgodRHcB4A&amp;url=http://www.seeddaily.com/pageone/seeddaily-2010-02-08.html&amp;psig=AFQjCNFYxBZhy6drD0YfEmPI5eYA7Bp6QA&amp;ust=1445030558497124" TargetMode="External"/><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google.com/url?sa=i&amp;rct=j&amp;q=&amp;esrc=s&amp;frm=1&amp;source=images&amp;cd=&amp;cad=rja&amp;uact=8&amp;ved=0CAcQjRxqFQoTCMT0jbOoxcgCFQJGPgod_S0H6Q&amp;url=http://www.gettyimages.com/detail/video/stable-manure-stock-footage/472889895&amp;psig=AFQjCNFIPVU5RvO41sc0T-fm8EL24CIzHw&amp;ust=1445027316394670" TargetMode="External"/><Relationship Id="rId7" Type="http://schemas.openxmlformats.org/officeDocument/2006/relationships/hyperlink" Target="http://www.google.com/url?sa=i&amp;rct=j&amp;q=&amp;esrc=s&amp;frm=1&amp;source=images&amp;cd=&amp;cad=rja&amp;uact=8&amp;ved=0CAcQjRxqFQoTCOGA24urxcgCFYM_Pgod6KoG9w&amp;url=http://bridgemi.com/2014/01/michigan-rivers-polluted-by-human-animal-waste-more-than-double-previous-estimates/&amp;bvm=bv.105039540,d.cWw&amp;psig=AFQjCNEPyQ2OyFPBlYbeLpvw0kljaLkliA&amp;ust=1445027955895067"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www.google.com/url?sa=i&amp;rct=j&amp;q=&amp;esrc=s&amp;frm=1&amp;source=images&amp;cd=&amp;cad=rja&amp;uact=8&amp;ved=0CAcQjRxqFQoTCN3unaiqxcgCFQh5PgodnpQAWA&amp;url=http://mankatotimes.com/2014/03/06/snow-melt-poses-challenges-for-livestock-manure-management/&amp;bvm=bv.105039540,d.cWw&amp;psig=AFQjCNHBlNcYNLBH-hO555h-PJs1Um6lhQ&amp;ust=1445027821924413"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agriculture.vermont.gov/water-quality/regulations/rap" TargetMode="Externa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legislature.vermont.gov/statutes/section/06/215/04900" TargetMode="External"/><Relationship Id="rId2" Type="http://schemas.openxmlformats.org/officeDocument/2006/relationships/hyperlink" Target="http://agriculture.vermont.gov/sites/ag/files/PDF/statewide%20crop%20average%20rate%20CREP%20brochure3a%20updated.pdf"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810000"/>
            <a:ext cx="9144000" cy="1077218"/>
          </a:xfrm>
          <a:prstGeom prst="rect">
            <a:avLst/>
          </a:prstGeom>
          <a:noFill/>
        </p:spPr>
        <p:txBody>
          <a:bodyPr wrap="square" rtlCol="0">
            <a:spAutoFit/>
          </a:bodyPr>
          <a:lstStyle/>
          <a:p>
            <a:pPr algn="ctr"/>
            <a:r>
              <a:rPr lang="en-US" sz="3200" dirty="0">
                <a:latin typeface="+mj-lt"/>
              </a:rPr>
              <a:t>Act 64 Implementation:</a:t>
            </a:r>
          </a:p>
          <a:p>
            <a:pPr algn="ctr"/>
            <a:r>
              <a:rPr lang="en-US" sz="3200" dirty="0">
                <a:latin typeface="+mj-lt"/>
              </a:rPr>
              <a:t>Required Agricultural Practices (RAPs)</a:t>
            </a:r>
          </a:p>
        </p:txBody>
      </p:sp>
      <p:pic>
        <p:nvPicPr>
          <p:cNvPr id="6" name="Picture 8" descr="http://api.ning.com/files/sq*ATfqL*9e7rXNicqNgvKIaeknaBdpZ6NDq70Rl8iN2fewzh8gp6MzJ5LGso0wnc*XkiLWn2STAaYYU3OKfq1JhevPfJca-/agen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332" y="5638800"/>
            <a:ext cx="3258258" cy="873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9575" r="61086"/>
          <a:stretch/>
        </p:blipFill>
        <p:spPr>
          <a:xfrm>
            <a:off x="445734" y="5049274"/>
            <a:ext cx="1481529" cy="1462739"/>
          </a:xfrm>
          <a:prstGeom prst="rect">
            <a:avLst/>
          </a:prstGeom>
        </p:spPr>
      </p:pic>
      <p:pic>
        <p:nvPicPr>
          <p:cNvPr id="1032" name="Picture 8" descr="http://agriculture.vermont.gov/sites/ag/files/styles/regular_slideshow/public/summer%20working%20landscape%20slider_0.jpg?itok=3vUaFjl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87" y="76200"/>
            <a:ext cx="653142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26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plantcovercrops.com/wp-content/uploads/2011/06/Cereal-Rye-4-14-1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399" y="-12700"/>
            <a:ext cx="3657599"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 y="3810000"/>
            <a:ext cx="4111319" cy="308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88434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0"/>
            <a:ext cx="3048001" cy="1077218"/>
          </a:xfrm>
          <a:prstGeom prst="rect">
            <a:avLst/>
          </a:prstGeom>
          <a:solidFill>
            <a:schemeClr val="tx1">
              <a:lumMod val="50000"/>
              <a:lumOff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Increased buffers and manure setbacks</a:t>
            </a:r>
          </a:p>
          <a:p>
            <a:r>
              <a:rPr lang="en-US" sz="1600" dirty="0">
                <a:ln>
                  <a:solidFill>
                    <a:schemeClr val="bg1"/>
                  </a:solidFill>
                </a:ln>
                <a:solidFill>
                  <a:schemeClr val="bg1"/>
                </a:solidFill>
                <a:latin typeface="Century Gothic" panose="020B0502020202020204" pitchFamily="34" charset="0"/>
              </a:rPr>
              <a:t>(25’ streams and 10’ ditches)</a:t>
            </a:r>
          </a:p>
          <a:p>
            <a:r>
              <a:rPr lang="en-US" sz="1600" dirty="0">
                <a:ln>
                  <a:solidFill>
                    <a:schemeClr val="bg1"/>
                  </a:solidFill>
                </a:ln>
                <a:solidFill>
                  <a:schemeClr val="bg1"/>
                </a:solidFill>
                <a:latin typeface="Century Gothic" panose="020B0502020202020204" pitchFamily="34" charset="0"/>
              </a:rPr>
              <a:t>100’ on 10%+ Slope</a:t>
            </a:r>
          </a:p>
        </p:txBody>
      </p:sp>
      <p:sp>
        <p:nvSpPr>
          <p:cNvPr id="4" name="TextBox 3"/>
          <p:cNvSpPr txBox="1"/>
          <p:nvPr/>
        </p:nvSpPr>
        <p:spPr>
          <a:xfrm>
            <a:off x="6248400" y="0"/>
            <a:ext cx="2895600" cy="830997"/>
          </a:xfrm>
          <a:prstGeom prst="rect">
            <a:avLst/>
          </a:prstGeom>
          <a:solidFill>
            <a:schemeClr val="accent5">
              <a:lumMod val="60000"/>
              <a:lumOff val="4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Cover Crop Floodplains (broadcast by 10/1 or drilled by 10/15)</a:t>
            </a:r>
          </a:p>
        </p:txBody>
      </p:sp>
      <p:sp>
        <p:nvSpPr>
          <p:cNvPr id="11" name="TextBox 10"/>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
        <p:nvSpPr>
          <p:cNvPr id="8" name="TextBox 7"/>
          <p:cNvSpPr txBox="1"/>
          <p:nvPr/>
        </p:nvSpPr>
        <p:spPr>
          <a:xfrm>
            <a:off x="1143000" y="3810000"/>
            <a:ext cx="2954794" cy="830997"/>
          </a:xfrm>
          <a:prstGeom prst="rect">
            <a:avLst/>
          </a:prstGeom>
          <a:solidFill>
            <a:schemeClr val="accent2">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Establish standards for livestock exclusion from waters (3” minimum growth)</a:t>
            </a:r>
          </a:p>
        </p:txBody>
      </p:sp>
      <p:pic>
        <p:nvPicPr>
          <p:cNvPr id="2050" name="Picture 2" descr="http://www.extension.iastate.edu/pages/communications/epc/Fall04/images/applicatio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0005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1" y="6273225"/>
            <a:ext cx="3809999" cy="584775"/>
          </a:xfrm>
          <a:prstGeom prst="rect">
            <a:avLst/>
          </a:prstGeom>
          <a:solidFill>
            <a:schemeClr val="bg2">
              <a:lumMod val="2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Manure Planning for Fields with Soil Test Phosphorus &gt; 20 ppm</a:t>
            </a:r>
          </a:p>
        </p:txBody>
      </p:sp>
    </p:spTree>
    <p:extLst>
      <p:ext uri="{BB962C8B-B14F-4D97-AF65-F5344CB8AC3E}">
        <p14:creationId xmlns:p14="http://schemas.microsoft.com/office/powerpoint/2010/main" val="383499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http://www.aaanimalcontrol.com/blog/deadco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3686174"/>
            <a:ext cx="42291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pacedaily.com/images-lg/soil-field-farm-erosion-l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4" y="3875639"/>
            <a:ext cx="3595714" cy="2996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animalwelfareapproved.org/wp-content/uploads/2009/06/clover-creek-29x500.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0"/>
            <a:ext cx="4038601" cy="27032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990600"/>
            <a:ext cx="184731" cy="369332"/>
          </a:xfrm>
          <a:prstGeom prst="rect">
            <a:avLst/>
          </a:prstGeom>
          <a:noFill/>
        </p:spPr>
        <p:txBody>
          <a:bodyPr wrap="none" rtlCol="0">
            <a:spAutoFit/>
          </a:bodyPr>
          <a:lstStyle/>
          <a:p>
            <a:endParaRPr lang="en-US" dirty="0"/>
          </a:p>
        </p:txBody>
      </p:sp>
      <p:sp>
        <p:nvSpPr>
          <p:cNvPr id="8" name="TextBox 7"/>
          <p:cNvSpPr txBox="1"/>
          <p:nvPr/>
        </p:nvSpPr>
        <p:spPr>
          <a:xfrm>
            <a:off x="-2136" y="3861572"/>
            <a:ext cx="2783903" cy="584775"/>
          </a:xfrm>
          <a:prstGeom prst="rect">
            <a:avLst/>
          </a:prstGeom>
          <a:solidFill>
            <a:schemeClr val="accent6">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Manage gully erosion and reduce overall erosion to T</a:t>
            </a:r>
          </a:p>
        </p:txBody>
      </p:sp>
      <p:sp>
        <p:nvSpPr>
          <p:cNvPr id="14" name="TextBox 13"/>
          <p:cNvSpPr txBox="1"/>
          <p:nvPr/>
        </p:nvSpPr>
        <p:spPr>
          <a:xfrm>
            <a:off x="6858000" y="6266020"/>
            <a:ext cx="2286001" cy="591979"/>
          </a:xfrm>
          <a:prstGeom prst="rect">
            <a:avLst/>
          </a:prstGeom>
          <a:solidFill>
            <a:schemeClr val="accent4">
              <a:lumMod val="50000"/>
            </a:schemeClr>
          </a:solidFill>
        </p:spPr>
        <p:txBody>
          <a:bodyPr wrap="square" rtlCol="0">
            <a:spAutoFit/>
          </a:bodyPr>
          <a:lstStyle/>
          <a:p>
            <a:pPr algn="r"/>
            <a:r>
              <a:rPr lang="en-US" sz="1600" dirty="0">
                <a:ln>
                  <a:solidFill>
                    <a:schemeClr val="bg1"/>
                  </a:solidFill>
                </a:ln>
                <a:solidFill>
                  <a:schemeClr val="bg1"/>
                </a:solidFill>
                <a:latin typeface="Century Gothic" panose="020B0502020202020204" pitchFamily="34" charset="0"/>
              </a:rPr>
              <a:t>Mortalities must be disposed in 48 hours</a:t>
            </a:r>
          </a:p>
        </p:txBody>
      </p:sp>
      <p:sp>
        <p:nvSpPr>
          <p:cNvPr id="16" name="TextBox 15"/>
          <p:cNvSpPr txBox="1"/>
          <p:nvPr/>
        </p:nvSpPr>
        <p:spPr>
          <a:xfrm>
            <a:off x="7124699" y="-5834"/>
            <a:ext cx="2019301" cy="584775"/>
          </a:xfrm>
          <a:prstGeom prst="rect">
            <a:avLst/>
          </a:prstGeom>
          <a:solidFill>
            <a:schemeClr val="accent3">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Record keeping requirements</a:t>
            </a:r>
          </a:p>
        </p:txBody>
      </p:sp>
      <p:pic>
        <p:nvPicPr>
          <p:cNvPr id="1032" name="Picture 8" descr="http://2.bp.blogspot.com/-13hxuFeHWcw/TllqLsEwQbI/AAAAAAAACYI/rmHn4wsozUw/s1600/irene.1705.08271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1" y="1"/>
            <a:ext cx="2887979" cy="2640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 y="1"/>
            <a:ext cx="2895599" cy="584775"/>
          </a:xfrm>
          <a:prstGeom prst="rect">
            <a:avLst/>
          </a:prstGeom>
          <a:solidFill>
            <a:schemeClr val="accent1"/>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Weather conditions conducive to runoff</a:t>
            </a:r>
          </a:p>
        </p:txBody>
      </p:sp>
      <p:sp>
        <p:nvSpPr>
          <p:cNvPr id="18" name="TextBox 17"/>
          <p:cNvSpPr txBox="1"/>
          <p:nvPr/>
        </p:nvSpPr>
        <p:spPr>
          <a:xfrm>
            <a:off x="2934734" y="6493922"/>
            <a:ext cx="705642" cy="307777"/>
          </a:xfrm>
          <a:prstGeom prst="rect">
            <a:avLst/>
          </a:prstGeom>
          <a:noFill/>
        </p:spPr>
        <p:txBody>
          <a:bodyPr wrap="none" rtlCol="0">
            <a:spAutoFit/>
          </a:bodyPr>
          <a:lstStyle/>
          <a:p>
            <a:pPr algn="ctr"/>
            <a:r>
              <a:rPr lang="en-US" sz="1400" dirty="0">
                <a:solidFill>
                  <a:schemeClr val="bg1"/>
                </a:solidFill>
              </a:rPr>
              <a:t>§5.3(b)</a:t>
            </a:r>
          </a:p>
        </p:txBody>
      </p:sp>
      <p:sp>
        <p:nvSpPr>
          <p:cNvPr id="19" name="TextBox 18"/>
          <p:cNvSpPr txBox="1"/>
          <p:nvPr/>
        </p:nvSpPr>
        <p:spPr>
          <a:xfrm>
            <a:off x="4968669" y="6493922"/>
            <a:ext cx="502061" cy="307777"/>
          </a:xfrm>
          <a:prstGeom prst="rect">
            <a:avLst/>
          </a:prstGeom>
          <a:noFill/>
        </p:spPr>
        <p:txBody>
          <a:bodyPr wrap="none" rtlCol="0">
            <a:spAutoFit/>
          </a:bodyPr>
          <a:lstStyle/>
          <a:p>
            <a:pPr algn="ctr"/>
            <a:r>
              <a:rPr lang="en-US" sz="1400" dirty="0">
                <a:solidFill>
                  <a:schemeClr val="bg1"/>
                </a:solidFill>
              </a:rPr>
              <a:t>§5.8</a:t>
            </a:r>
          </a:p>
        </p:txBody>
      </p:sp>
      <p:sp>
        <p:nvSpPr>
          <p:cNvPr id="20" name="TextBox 19"/>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Tree>
    <p:extLst>
      <p:ext uri="{BB962C8B-B14F-4D97-AF65-F5344CB8AC3E}">
        <p14:creationId xmlns:p14="http://schemas.microsoft.com/office/powerpoint/2010/main" val="169198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 y="3919767"/>
            <a:ext cx="3964536" cy="297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990600"/>
            <a:ext cx="184731" cy="369332"/>
          </a:xfrm>
          <a:prstGeom prst="rect">
            <a:avLst/>
          </a:prstGeom>
          <a:noFill/>
        </p:spPr>
        <p:txBody>
          <a:bodyPr wrap="none" rtlCol="0">
            <a:spAutoFit/>
          </a:bodyPr>
          <a:lstStyle/>
          <a:p>
            <a:endParaRPr lang="en-US" dirty="0"/>
          </a:p>
        </p:txBody>
      </p:sp>
      <p:sp>
        <p:nvSpPr>
          <p:cNvPr id="8" name="TextBox 7"/>
          <p:cNvSpPr txBox="1"/>
          <p:nvPr/>
        </p:nvSpPr>
        <p:spPr>
          <a:xfrm>
            <a:off x="-2136" y="3919767"/>
            <a:ext cx="2783903" cy="584775"/>
          </a:xfrm>
          <a:prstGeom prst="rect">
            <a:avLst/>
          </a:prstGeom>
          <a:solidFill>
            <a:schemeClr val="accent6">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Train &amp; license custom manure applicators</a:t>
            </a:r>
          </a:p>
        </p:txBody>
      </p:sp>
      <p:pic>
        <p:nvPicPr>
          <p:cNvPr id="1026" name="Picture 2" descr="http://cache1.asset-cache.net/xd/472889895.jpg?v=1&amp;c=IWSAsset&amp;k=2&amp;d=62CA815BFB1CE4803FCD9102FF9DA1EDD1DB44E5599D888A8191DAF7BD0C060C9E63354B33F1045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01" y="-5834"/>
            <a:ext cx="4199465" cy="2362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 y="1771591"/>
            <a:ext cx="4079864" cy="830997"/>
          </a:xfrm>
          <a:prstGeom prst="rect">
            <a:avLst/>
          </a:prstGeom>
          <a:solidFill>
            <a:schemeClr val="accent1"/>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Increased stacking setbacks from water and wells plus active management (2 years)</a:t>
            </a:r>
          </a:p>
        </p:txBody>
      </p:sp>
      <p:pic>
        <p:nvPicPr>
          <p:cNvPr id="1028" name="Picture 4" descr="http://mankatotimes.com/wp-content/uploads/2014/03/Donnelly.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58668"/>
            <a:ext cx="4907795" cy="28956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8200" y="6273225"/>
            <a:ext cx="4495801" cy="584775"/>
          </a:xfrm>
          <a:prstGeom prst="rect">
            <a:avLst/>
          </a:prstGeom>
          <a:solidFill>
            <a:schemeClr val="accent4">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Extended winter spreading ban for annual crop in floodplains  (10/15 to 4/15)</a:t>
            </a:r>
          </a:p>
        </p:txBody>
      </p:sp>
      <p:pic>
        <p:nvPicPr>
          <p:cNvPr id="1030" name="Picture 6" descr="http://cdn.bridgemi.com/wp-content/uploads/2014/01/0123.water-manure-photo.alexander.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0260" y="0"/>
            <a:ext cx="4203740" cy="28024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89671" y="-5834"/>
            <a:ext cx="3054329" cy="584775"/>
          </a:xfrm>
          <a:prstGeom prst="rect">
            <a:avLst/>
          </a:prstGeom>
          <a:solidFill>
            <a:schemeClr val="accent3">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Seasonal winter spreading exemptions</a:t>
            </a:r>
          </a:p>
        </p:txBody>
      </p:sp>
      <p:sp>
        <p:nvSpPr>
          <p:cNvPr id="21" name="TextBox 20"/>
          <p:cNvSpPr txBox="1"/>
          <p:nvPr/>
        </p:nvSpPr>
        <p:spPr>
          <a:xfrm>
            <a:off x="1811405" y="2743200"/>
            <a:ext cx="5521191" cy="1077218"/>
          </a:xfrm>
          <a:prstGeom prst="rect">
            <a:avLst/>
          </a:prstGeom>
          <a:noFill/>
        </p:spPr>
        <p:txBody>
          <a:bodyPr wrap="none" rtlCol="0">
            <a:spAutoFit/>
          </a:bodyPr>
          <a:lstStyle/>
          <a:p>
            <a:pPr algn="ctr"/>
            <a:r>
              <a:rPr lang="en-US" sz="3200" b="1" dirty="0"/>
              <a:t>Required Agricultural Practices:</a:t>
            </a:r>
          </a:p>
          <a:p>
            <a:pPr algn="ctr"/>
            <a:r>
              <a:rPr lang="en-US" sz="3200" b="1" dirty="0"/>
              <a:t>Certified &amp; Uncertified SFOs</a:t>
            </a:r>
          </a:p>
        </p:txBody>
      </p:sp>
    </p:spTree>
    <p:extLst>
      <p:ext uri="{BB962C8B-B14F-4D97-AF65-F5344CB8AC3E}">
        <p14:creationId xmlns:p14="http://schemas.microsoft.com/office/powerpoint/2010/main" val="348930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95300" y="2162250"/>
            <a:ext cx="8153400" cy="2839269"/>
          </a:xfrm>
        </p:spPr>
        <p:txBody>
          <a:bodyPr>
            <a:normAutofit fontScale="92500" lnSpcReduction="20000"/>
          </a:bodyPr>
          <a:lstStyle/>
          <a:p>
            <a:pPr marL="68580" indent="0" algn="ctr">
              <a:buNone/>
            </a:pPr>
            <a:r>
              <a:rPr lang="en-US" dirty="0">
                <a:solidFill>
                  <a:schemeClr val="tx1"/>
                </a:solidFill>
              </a:rPr>
              <a:t>Additional Information:</a:t>
            </a:r>
            <a:endParaRPr lang="en-US" dirty="0">
              <a:solidFill>
                <a:schemeClr val="tx1"/>
              </a:solidFill>
              <a:hlinkClick r:id="rId2"/>
            </a:endParaRPr>
          </a:p>
          <a:p>
            <a:pPr marL="68580" indent="0" algn="ctr">
              <a:buNone/>
            </a:pPr>
            <a:r>
              <a:rPr lang="en-US" sz="3600" u="sng" dirty="0">
                <a:solidFill>
                  <a:srgbClr val="0070C0"/>
                </a:solidFill>
              </a:rPr>
              <a:t>agriculture.vermont.gov/water-quality/regulations/rap</a:t>
            </a:r>
            <a:br>
              <a:rPr lang="en-US" sz="3600" u="sng" dirty="0">
                <a:solidFill>
                  <a:srgbClr val="0070C0"/>
                </a:solidFill>
              </a:rPr>
            </a:br>
            <a:endParaRPr lang="en-US" sz="3600" u="sng" dirty="0">
              <a:solidFill>
                <a:srgbClr val="0070C0"/>
              </a:solidFill>
            </a:endParaRPr>
          </a:p>
          <a:p>
            <a:pPr marL="68580" indent="0" algn="ctr">
              <a:buNone/>
            </a:pPr>
            <a:r>
              <a:rPr lang="en-US" sz="3600" dirty="0"/>
              <a:t>Or:</a:t>
            </a:r>
          </a:p>
          <a:p>
            <a:pPr marL="68580" indent="0" algn="ctr">
              <a:buNone/>
            </a:pPr>
            <a:r>
              <a:rPr lang="en-US" sz="3600" u="sng" dirty="0">
                <a:solidFill>
                  <a:srgbClr val="0070C0"/>
                </a:solidFill>
              </a:rPr>
              <a:t>go.usa.gov/</a:t>
            </a:r>
            <a:r>
              <a:rPr lang="en-US" sz="3600" u="sng" dirty="0" err="1">
                <a:solidFill>
                  <a:srgbClr val="0070C0"/>
                </a:solidFill>
              </a:rPr>
              <a:t>cdGew</a:t>
            </a:r>
            <a:endParaRPr lang="en-US" sz="3600" u="sng" dirty="0">
              <a:solidFill>
                <a:srgbClr val="0070C0"/>
              </a:solidFill>
            </a:endParaRPr>
          </a:p>
          <a:p>
            <a:pPr marL="68580" indent="0" algn="ctr">
              <a:buNone/>
            </a:pPr>
            <a:endParaRPr lang="en-US" sz="3600" dirty="0">
              <a:solidFill>
                <a:srgbClr val="0070C0"/>
              </a:solidFill>
            </a:endParaRPr>
          </a:p>
          <a:p>
            <a:pPr marL="68580" indent="0" algn="ctr">
              <a:buNone/>
            </a:pPr>
            <a:endParaRPr lang="en-US" sz="3600" dirty="0">
              <a:solidFill>
                <a:srgbClr val="0070C0"/>
              </a:solidFill>
            </a:endParaRPr>
          </a:p>
          <a:p>
            <a:endParaRPr lang="en-US" dirty="0"/>
          </a:p>
        </p:txBody>
      </p:sp>
      <p:pic>
        <p:nvPicPr>
          <p:cNvPr id="6" name="Picture 8" descr="http://api.ning.com/files/sq*ATfqL*9e7rXNicqNgvKIaeknaBdpZ6NDq70Rl8iN2fewzh8gp6MzJ5LGso0wnc*XkiLWn2STAaYYU3OKfq1JhevPfJca-/agen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34" y="5638800"/>
            <a:ext cx="3258258" cy="873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9575" r="61086"/>
          <a:stretch/>
        </p:blipFill>
        <p:spPr>
          <a:xfrm>
            <a:off x="7167171" y="5001519"/>
            <a:ext cx="1481529" cy="1462739"/>
          </a:xfrm>
          <a:prstGeom prst="rect">
            <a:avLst/>
          </a:prstGeom>
        </p:spPr>
      </p:pic>
      <p:sp>
        <p:nvSpPr>
          <p:cNvPr id="8" name="Rectangle 7"/>
          <p:cNvSpPr/>
          <p:nvPr/>
        </p:nvSpPr>
        <p:spPr>
          <a:xfrm>
            <a:off x="1817592" y="990600"/>
            <a:ext cx="5508816" cy="707886"/>
          </a:xfrm>
          <a:prstGeom prst="rect">
            <a:avLst/>
          </a:prstGeom>
        </p:spPr>
        <p:txBody>
          <a:bodyPr wrap="none">
            <a:spAutoFit/>
          </a:bodyPr>
          <a:lstStyle/>
          <a:p>
            <a:r>
              <a:rPr lang="en-US" sz="4000" u="sng" dirty="0"/>
              <a:t>AGR.RAP@vermont.gov</a:t>
            </a:r>
          </a:p>
        </p:txBody>
      </p:sp>
    </p:spTree>
    <p:extLst>
      <p:ext uri="{BB962C8B-B14F-4D97-AF65-F5344CB8AC3E}">
        <p14:creationId xmlns:p14="http://schemas.microsoft.com/office/powerpoint/2010/main" val="63062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9144000" cy="6858001"/>
        </p:xfrm>
        <a:graphic>
          <a:graphicData uri="http://schemas.openxmlformats.org/drawingml/2006/table">
            <a:tbl>
              <a:tblPr firstRow="1" firstCol="1" bandRow="1">
                <a:tableStyleId>{5C22544A-7EE6-4342-B048-85BDC9FD1C3A}</a:tableStyleId>
              </a:tblPr>
              <a:tblGrid>
                <a:gridCol w="2814467">
                  <a:extLst>
                    <a:ext uri="{9D8B030D-6E8A-4147-A177-3AD203B41FA5}">
                      <a16:colId xmlns:a16="http://schemas.microsoft.com/office/drawing/2014/main" val="1806449457"/>
                    </a:ext>
                  </a:extLst>
                </a:gridCol>
                <a:gridCol w="1757533">
                  <a:extLst>
                    <a:ext uri="{9D8B030D-6E8A-4147-A177-3AD203B41FA5}">
                      <a16:colId xmlns:a16="http://schemas.microsoft.com/office/drawing/2014/main" val="3747274429"/>
                    </a:ext>
                  </a:extLst>
                </a:gridCol>
                <a:gridCol w="1141490">
                  <a:extLst>
                    <a:ext uri="{9D8B030D-6E8A-4147-A177-3AD203B41FA5}">
                      <a16:colId xmlns:a16="http://schemas.microsoft.com/office/drawing/2014/main" val="2351049906"/>
                    </a:ext>
                  </a:extLst>
                </a:gridCol>
                <a:gridCol w="760994">
                  <a:extLst>
                    <a:ext uri="{9D8B030D-6E8A-4147-A177-3AD203B41FA5}">
                      <a16:colId xmlns:a16="http://schemas.microsoft.com/office/drawing/2014/main" val="3117113947"/>
                    </a:ext>
                  </a:extLst>
                </a:gridCol>
                <a:gridCol w="2669516">
                  <a:extLst>
                    <a:ext uri="{9D8B030D-6E8A-4147-A177-3AD203B41FA5}">
                      <a16:colId xmlns:a16="http://schemas.microsoft.com/office/drawing/2014/main" val="114811360"/>
                    </a:ext>
                  </a:extLst>
                </a:gridCol>
              </a:tblGrid>
              <a:tr h="375941">
                <a:tc>
                  <a:txBody>
                    <a:bodyPr/>
                    <a:lstStyle/>
                    <a:p>
                      <a:pPr marL="0" marR="0" algn="ctr">
                        <a:spcBef>
                          <a:spcPts val="0"/>
                        </a:spcBef>
                        <a:spcAft>
                          <a:spcPts val="0"/>
                        </a:spcAft>
                      </a:pPr>
                      <a:r>
                        <a:rPr lang="en-US" sz="1000" dirty="0">
                          <a:effectLst/>
                        </a:rPr>
                        <a:t>Requirement of RAPs</a:t>
                      </a:r>
                      <a:endParaRPr lang="en-US" sz="10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dirty="0">
                          <a:effectLst/>
                        </a:rPr>
                        <a:t>Cost of Implementation</a:t>
                      </a:r>
                      <a:endParaRPr lang="en-US" sz="10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FA Available</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C/S Rate</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a:effectLst/>
                        </a:rPr>
                        <a:t>Supporting Benefit in addition to FA</a:t>
                      </a:r>
                      <a:endParaRPr lang="en-US" sz="10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7183310"/>
                  </a:ext>
                </a:extLst>
              </a:tr>
              <a:tr h="1726343">
                <a:tc>
                  <a:txBody>
                    <a:bodyPr/>
                    <a:lstStyle/>
                    <a:p>
                      <a:pPr marL="0" marR="0" algn="ctr">
                        <a:spcBef>
                          <a:spcPts val="0"/>
                        </a:spcBef>
                        <a:spcAft>
                          <a:spcPts val="0"/>
                        </a:spcAft>
                      </a:pPr>
                      <a:r>
                        <a:rPr lang="en-US" sz="2400" dirty="0">
                          <a:effectLst/>
                        </a:rPr>
                        <a:t>Cover Crop Frequently Flood Annual Crop Fields</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$89/ac</a:t>
                      </a:r>
                      <a:br>
                        <a:rPr lang="en-US" sz="1600" dirty="0">
                          <a:effectLst/>
                        </a:rPr>
                      </a:br>
                      <a:r>
                        <a:rPr lang="en-US" sz="1600" dirty="0">
                          <a:effectLst/>
                        </a:rPr>
                        <a:t>(Seed = $40 / ac for 100# rate)</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$67 /ac or $79/acre</a:t>
                      </a:r>
                    </a:p>
                    <a:p>
                      <a:pPr marL="0" marR="0" algn="ctr">
                        <a:spcBef>
                          <a:spcPts val="0"/>
                        </a:spcBef>
                        <a:spcAft>
                          <a:spcPts val="0"/>
                        </a:spcAft>
                      </a:pPr>
                      <a:r>
                        <a:rPr lang="en-US" sz="1600" dirty="0">
                          <a:effectLst/>
                        </a:rPr>
                        <a:t>(NRCS EQIP Practice Code 340)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 to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40# N Credit in Spring or</a:t>
                      </a:r>
                      <a:br>
                        <a:rPr lang="en-US" sz="1200" dirty="0">
                          <a:effectLst/>
                        </a:rPr>
                      </a:br>
                      <a:br>
                        <a:rPr lang="en-US" sz="1200" dirty="0">
                          <a:effectLst/>
                        </a:rPr>
                      </a:br>
                      <a:r>
                        <a:rPr lang="en-US" sz="1200" dirty="0">
                          <a:effectLst/>
                        </a:rPr>
                        <a:t>1 T DM / Ac break even for double cropping</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244361"/>
                  </a:ext>
                </a:extLst>
              </a:tr>
              <a:tr h="2029272">
                <a:tc>
                  <a:txBody>
                    <a:bodyPr/>
                    <a:lstStyle/>
                    <a:p>
                      <a:pPr marL="0" marR="0" algn="ctr">
                        <a:spcBef>
                          <a:spcPts val="0"/>
                        </a:spcBef>
                        <a:spcAft>
                          <a:spcPts val="0"/>
                        </a:spcAft>
                      </a:pPr>
                      <a:r>
                        <a:rPr lang="en-US" sz="2400" dirty="0">
                          <a:effectLst/>
                        </a:rPr>
                        <a:t>Nutrient Management Plan Development (CSFO)</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$3,095 / 150 ac. farm</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$2,321 / 150 ac. Farm</a:t>
                      </a:r>
                    </a:p>
                    <a:p>
                      <a:pPr marL="0" marR="0" algn="ctr">
                        <a:spcBef>
                          <a:spcPts val="0"/>
                        </a:spcBef>
                        <a:spcAft>
                          <a:spcPts val="0"/>
                        </a:spcAft>
                      </a:pPr>
                      <a:r>
                        <a:rPr lang="en-US" sz="1600" dirty="0">
                          <a:effectLst/>
                        </a:rPr>
                        <a:t> </a:t>
                      </a:r>
                    </a:p>
                    <a:p>
                      <a:pPr marL="0" marR="0" algn="ctr">
                        <a:spcBef>
                          <a:spcPts val="0"/>
                        </a:spcBef>
                        <a:spcAft>
                          <a:spcPts val="0"/>
                        </a:spcAft>
                      </a:pPr>
                      <a:r>
                        <a:rPr lang="en-US" sz="1600" dirty="0">
                          <a:effectLst/>
                        </a:rPr>
                        <a:t>(NRCS EQIP Practice Code 104)</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 to</a:t>
                      </a:r>
                      <a:r>
                        <a:rPr lang="en-US" sz="1600" baseline="0" dirty="0">
                          <a:effectLst/>
                        </a:rPr>
                        <a:t>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University Programs available to support farmer development of their own plan</a:t>
                      </a:r>
                      <a:br>
                        <a:rPr lang="en-US" sz="1200" dirty="0">
                          <a:effectLst/>
                        </a:rPr>
                      </a:br>
                      <a:br>
                        <a:rPr lang="en-US" sz="1200" dirty="0">
                          <a:effectLst/>
                        </a:rPr>
                      </a:br>
                      <a:r>
                        <a:rPr lang="en-US" sz="1200" dirty="0">
                          <a:effectLst/>
                        </a:rPr>
                        <a:t>21.7% Average Fertilizer Usage decrease Post-NMP (Darby, 2016)</a:t>
                      </a:r>
                      <a:br>
                        <a:rPr lang="en-US" sz="1200" dirty="0">
                          <a:effectLst/>
                        </a:rPr>
                      </a:br>
                      <a:br>
                        <a:rPr lang="en-US" sz="1200" dirty="0">
                          <a:effectLst/>
                        </a:rPr>
                      </a:br>
                      <a:r>
                        <a:rPr lang="en-US" sz="1200" dirty="0">
                          <a:effectLst/>
                        </a:rPr>
                        <a:t>Increases rate of adoption of supporting Conservation Practices</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4659417"/>
                  </a:ext>
                </a:extLst>
              </a:tr>
              <a:tr h="2726445">
                <a:tc>
                  <a:txBody>
                    <a:bodyPr/>
                    <a:lstStyle/>
                    <a:p>
                      <a:pPr marL="0" marR="0" algn="ctr">
                        <a:spcBef>
                          <a:spcPts val="0"/>
                        </a:spcBef>
                        <a:spcAft>
                          <a:spcPts val="0"/>
                        </a:spcAft>
                      </a:pPr>
                      <a:r>
                        <a:rPr lang="en-US" sz="2400" dirty="0">
                          <a:effectLst/>
                        </a:rPr>
                        <a:t>25' Vegetated Buffer on Surface Water</a:t>
                      </a:r>
                      <a:endParaRPr lang="en-US" sz="24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$468 / ac </a:t>
                      </a:r>
                    </a:p>
                    <a:p>
                      <a:pPr marL="0" marR="0" algn="ctr">
                        <a:spcBef>
                          <a:spcPts val="0"/>
                        </a:spcBef>
                        <a:spcAft>
                          <a:spcPts val="0"/>
                        </a:spcAft>
                      </a:pPr>
                      <a:endParaRPr lang="en-US" sz="1600" dirty="0">
                        <a:effectLst/>
                      </a:endParaRPr>
                    </a:p>
                    <a:p>
                      <a:pPr marL="0" marR="0" algn="ctr">
                        <a:spcBef>
                          <a:spcPts val="0"/>
                        </a:spcBef>
                        <a:spcAft>
                          <a:spcPts val="0"/>
                        </a:spcAft>
                      </a:pPr>
                      <a:r>
                        <a:rPr lang="en-US" sz="1600" dirty="0">
                          <a:effectLst/>
                        </a:rPr>
                        <a:t>or $850 / ac</a:t>
                      </a:r>
                      <a:br>
                        <a:rPr lang="en-US" sz="1600" dirty="0">
                          <a:effectLst/>
                        </a:rPr>
                      </a:br>
                      <a:br>
                        <a:rPr lang="en-US" sz="1600" dirty="0">
                          <a:effectLst/>
                        </a:rPr>
                      </a:b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rPr>
                        <a:t>$680 / ac</a:t>
                      </a:r>
                    </a:p>
                    <a:p>
                      <a:pPr marL="0" marR="0" algn="ctr">
                        <a:spcBef>
                          <a:spcPts val="0"/>
                        </a:spcBef>
                        <a:spcAft>
                          <a:spcPts val="0"/>
                        </a:spcAft>
                      </a:pPr>
                      <a:r>
                        <a:rPr lang="en-US" sz="1600">
                          <a:effectLst/>
                        </a:rPr>
                        <a:t> </a:t>
                      </a:r>
                    </a:p>
                    <a:p>
                      <a:pPr marL="0" marR="0" algn="ctr">
                        <a:spcBef>
                          <a:spcPts val="0"/>
                        </a:spcBef>
                        <a:spcAft>
                          <a:spcPts val="0"/>
                        </a:spcAft>
                      </a:pPr>
                      <a:r>
                        <a:rPr lang="en-US" sz="1600">
                          <a:effectLst/>
                        </a:rPr>
                        <a:t>(NRCS Practice Code 512)</a:t>
                      </a:r>
                      <a:endParaRPr lang="en-US" sz="160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75%</a:t>
                      </a:r>
                      <a:r>
                        <a:rPr lang="en-US" sz="1600" baseline="0" dirty="0">
                          <a:effectLst/>
                        </a:rPr>
                        <a:t> to 90%</a:t>
                      </a:r>
                      <a:endParaRPr lang="en-US" sz="16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Numerous opportunities exist to support farmers in installing vegetated buffers on surface waters</a:t>
                      </a:r>
                      <a:br>
                        <a:rPr lang="en-US" sz="1200" dirty="0">
                          <a:effectLst/>
                        </a:rPr>
                      </a:br>
                      <a:br>
                        <a:rPr lang="en-US" sz="1200" dirty="0">
                          <a:effectLst/>
                        </a:rPr>
                      </a:br>
                      <a:r>
                        <a:rPr lang="en-US" sz="1200" dirty="0">
                          <a:effectLst/>
                        </a:rPr>
                        <a:t>Many scenarios include consideration for 'forgone income' of changing land use (from corn to hay)</a:t>
                      </a:r>
                      <a:br>
                        <a:rPr lang="en-US" sz="1200" dirty="0">
                          <a:effectLst/>
                        </a:rPr>
                      </a:br>
                      <a:br>
                        <a:rPr lang="en-US" sz="1200" dirty="0">
                          <a:effectLst/>
                        </a:rPr>
                      </a:br>
                      <a:r>
                        <a:rPr lang="en-US" sz="1200" dirty="0">
                          <a:effectLst/>
                        </a:rPr>
                        <a:t>Agency will be launching VT Critical Area Seeding &amp; Filter Strip Program: available to pay for spot installation of grassed waterways, also to support farmers to leave </a:t>
                      </a:r>
                      <a:r>
                        <a:rPr lang="en-US" sz="1200" dirty="0" err="1">
                          <a:effectLst/>
                        </a:rPr>
                        <a:t>hayable</a:t>
                      </a:r>
                      <a:r>
                        <a:rPr lang="en-US" sz="1200" dirty="0">
                          <a:effectLst/>
                        </a:rPr>
                        <a:t> buffers when rotating from hay to corn</a:t>
                      </a:r>
                      <a:endParaRPr lang="en-US" sz="1200" dirty="0">
                        <a:effectLst/>
                        <a:latin typeface="Times New Roman" panose="02020603050405020304" pitchFamily="18" charset="0"/>
                        <a:ea typeface="Calibri" panose="020F0502020204030204" pitchFamily="34" charset="0"/>
                      </a:endParaRPr>
                    </a:p>
                  </a:txBody>
                  <a:tcPr marL="56842" marR="568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013982"/>
                  </a:ext>
                </a:extLst>
              </a:tr>
            </a:tbl>
          </a:graphicData>
        </a:graphic>
      </p:graphicFrame>
    </p:spTree>
    <p:extLst>
      <p:ext uri="{BB962C8B-B14F-4D97-AF65-F5344CB8AC3E}">
        <p14:creationId xmlns:p14="http://schemas.microsoft.com/office/powerpoint/2010/main" val="382898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0"/>
            <a:ext cx="4114800" cy="6017032"/>
          </a:xfrm>
          <a:prstGeom prst="rect">
            <a:avLst/>
          </a:prstGeom>
        </p:spPr>
        <p:txBody>
          <a:bodyPr wrap="square">
            <a:spAutoFit/>
          </a:bodyPr>
          <a:lstStyle/>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US Department of Agriculture (USDA) Natural Resources Conservation Service (NRCS) Environmental Quality Incentives Program (EQIP) has significant technical and financial assistance resources available to provide FA and TA to farmers to install vegetative buffer zones.</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512: Forage and Biomass Planting (Cool Season, Establish or Reseed, Foregone Income) </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$ 680.86 /Ac.</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393: Filter Strip (Filter Strip, Introduced species: Forgone Income) </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$ 522.71 / Ac.</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Practice Code 386 :Field Border (Field Border-Native, Inc Forgone)</a:t>
            </a:r>
            <a:endParaRPr lang="en-US" sz="1200" dirty="0">
              <a:latin typeface="Times New Roman" panose="02020603050405020304" pitchFamily="18" charset="0"/>
              <a:ea typeface="Calibri" panose="020F0502020204030204" pitchFamily="34" charset="0"/>
            </a:endParaRPr>
          </a:p>
          <a:p>
            <a:pPr marL="1143000" marR="0" lvl="2" indent="-228600">
              <a:spcBef>
                <a:spcPts val="0"/>
              </a:spcBef>
              <a:spcAft>
                <a:spcPts val="0"/>
              </a:spcAft>
              <a:buFont typeface="+mj-lt"/>
              <a:buAutoNum type="romanLcPeriod"/>
            </a:pPr>
            <a:r>
              <a:rPr lang="en-US" sz="1100" dirty="0">
                <a:latin typeface="Calibri" panose="020F0502020204030204" pitchFamily="34" charset="0"/>
                <a:ea typeface="Calibri" panose="020F0502020204030204" pitchFamily="34" charset="0"/>
              </a:rPr>
              <a:t>Payment Rate:  $ 624.58 / Ac.</a:t>
            </a:r>
            <a:endParaRPr lang="en-US" sz="1200" dirty="0">
              <a:latin typeface="Times New Roman" panose="02020603050405020304" pitchFamily="18" charset="0"/>
              <a:ea typeface="Calibri" panose="020F0502020204030204" pitchFamily="34" charset="0"/>
            </a:endParaRPr>
          </a:p>
          <a:p>
            <a:pPr marL="1371600" marR="0">
              <a:spcBef>
                <a:spcPts val="0"/>
              </a:spcBef>
              <a:spcAft>
                <a:spcPts val="0"/>
              </a:spcAft>
            </a:pP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Conservation Reserve Enhancement Program (CREP):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It is important to note the CREP is used to install Riparian Forest Buffers—non-harvestable woody buffers.  These buffers are above and beyond what is required by the RAPs.</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u="sng" dirty="0">
                <a:solidFill>
                  <a:srgbClr val="0563C1"/>
                </a:solidFill>
                <a:latin typeface="Calibri" panose="020F0502020204030204" pitchFamily="34" charset="0"/>
                <a:ea typeface="Calibri" panose="020F0502020204030204" pitchFamily="34" charset="0"/>
                <a:hlinkClick r:id="rId2"/>
              </a:rPr>
              <a:t>http://agriculture.vermont.gov/sites/ag/files/PDF/statewide%20crop%20average%20rate%20CREP%20brochure3a%20updated.pdf</a:t>
            </a: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Total funds over the 15 year contract period: $2,005 + $2,820 = $4825/acre or $321.67/acre/yr.</a:t>
            </a:r>
            <a:endParaRPr lang="en-US" sz="1200" dirty="0">
              <a:latin typeface="Times New Roman" panose="02020603050405020304" pitchFamily="18" charset="0"/>
              <a:ea typeface="Calibri" panose="020F0502020204030204" pitchFamily="34" charset="0"/>
            </a:endParaRPr>
          </a:p>
          <a:p>
            <a:pPr marL="914400" marR="0">
              <a:spcBef>
                <a:spcPts val="0"/>
              </a:spcBef>
              <a:spcAft>
                <a:spcPts val="0"/>
              </a:spcAft>
            </a:pP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eriod"/>
            </a:pPr>
            <a:r>
              <a:rPr lang="en-US" sz="1100" dirty="0">
                <a:latin typeface="Calibri" panose="020F0502020204030204" pitchFamily="34" charset="0"/>
                <a:ea typeface="Calibri" panose="020F0502020204030204" pitchFamily="34" charset="0"/>
              </a:rPr>
              <a:t>Vermont Critical Area Seeding and Filter Strip Program</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u="sng" dirty="0">
                <a:solidFill>
                  <a:srgbClr val="0563C1"/>
                </a:solidFill>
                <a:latin typeface="Calibri" panose="020F0502020204030204" pitchFamily="34" charset="0"/>
                <a:ea typeface="Calibri" panose="020F0502020204030204" pitchFamily="34" charset="0"/>
                <a:hlinkClick r:id="rId3"/>
              </a:rPr>
              <a:t>http://legislature.vermont.gov/statutes/section/06/215/04900</a:t>
            </a:r>
            <a:r>
              <a:rPr lang="en-US" sz="1100" dirty="0">
                <a:latin typeface="Calibri" panose="020F0502020204030204" pitchFamily="34"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The Vermont Agency of Agriculture, Food &amp; Markets will be developing policy and payment rates for this program to launch in the spring.</a:t>
            </a:r>
            <a:endParaRPr lang="en-US" sz="1200" dirty="0">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rPr>
              <a:t>This will be a state administered program that farmers would be able to use to implement harvestable vegetated buffers on their farms.</a:t>
            </a:r>
            <a:endParaRPr lang="en-US" sz="1200" dirty="0">
              <a:effectLst/>
              <a:latin typeface="Times New Roman" panose="02020603050405020304" pitchFamily="18" charset="0"/>
              <a:ea typeface="Calibri" panose="020F0502020204030204" pitchFamily="34" charset="0"/>
            </a:endParaRPr>
          </a:p>
        </p:txBody>
      </p:sp>
      <p:sp>
        <p:nvSpPr>
          <p:cNvPr id="3" name="Title 2"/>
          <p:cNvSpPr>
            <a:spLocks noGrp="1"/>
          </p:cNvSpPr>
          <p:nvPr>
            <p:ph type="title"/>
          </p:nvPr>
        </p:nvSpPr>
        <p:spPr>
          <a:xfrm>
            <a:off x="457200" y="318024"/>
            <a:ext cx="8229600" cy="1143000"/>
          </a:xfrm>
        </p:spPr>
        <p:txBody>
          <a:bodyPr>
            <a:normAutofit fontScale="90000"/>
          </a:bodyPr>
          <a:lstStyle/>
          <a:p>
            <a:r>
              <a:rPr lang="en-US" dirty="0"/>
              <a:t>Vegetative Buffer Zone Programs</a:t>
            </a:r>
          </a:p>
        </p:txBody>
      </p:sp>
      <p:sp>
        <p:nvSpPr>
          <p:cNvPr id="4" name="Text Placeholder 3"/>
          <p:cNvSpPr>
            <a:spLocks noGrp="1"/>
          </p:cNvSpPr>
          <p:nvPr>
            <p:ph type="body" idx="1"/>
          </p:nvPr>
        </p:nvSpPr>
        <p:spPr/>
        <p:txBody>
          <a:bodyPr/>
          <a:lstStyle/>
          <a:p>
            <a:r>
              <a:rPr lang="en-US" dirty="0"/>
              <a:t>USDA EQIP</a:t>
            </a:r>
          </a:p>
        </p:txBody>
      </p:sp>
      <p:sp>
        <p:nvSpPr>
          <p:cNvPr id="5" name="Content Placeholder 4"/>
          <p:cNvSpPr>
            <a:spLocks noGrp="1"/>
          </p:cNvSpPr>
          <p:nvPr>
            <p:ph sz="quarter" idx="2"/>
          </p:nvPr>
        </p:nvSpPr>
        <p:spPr>
          <a:xfrm>
            <a:off x="457200" y="2514600"/>
            <a:ext cx="4040188" cy="4191000"/>
          </a:xfrm>
        </p:spPr>
        <p:txBody>
          <a:bodyPr>
            <a:normAutofit fontScale="92500" lnSpcReduction="10000"/>
          </a:bodyPr>
          <a:lstStyle/>
          <a:p>
            <a:r>
              <a:rPr lang="en-US" b="1" dirty="0"/>
              <a:t>512: Forage and Biomass Planting </a:t>
            </a:r>
          </a:p>
          <a:p>
            <a:pPr lvl="1"/>
            <a:r>
              <a:rPr lang="en-US" dirty="0"/>
              <a:t>(Cool Season, Establish or Reseed, Foregone Income) </a:t>
            </a:r>
          </a:p>
          <a:p>
            <a:pPr lvl="1"/>
            <a:r>
              <a:rPr lang="en-US" dirty="0"/>
              <a:t>Payment Rate $ 680.86 /Ac.</a:t>
            </a:r>
          </a:p>
          <a:p>
            <a:r>
              <a:rPr lang="en-US" b="1" dirty="0"/>
              <a:t>393: Filter Strip </a:t>
            </a:r>
          </a:p>
          <a:p>
            <a:pPr lvl="1"/>
            <a:r>
              <a:rPr lang="en-US" dirty="0"/>
              <a:t>(Filter Strip, Introduced species: Forgone Income) </a:t>
            </a:r>
          </a:p>
          <a:p>
            <a:pPr lvl="1"/>
            <a:r>
              <a:rPr lang="en-US" dirty="0"/>
              <a:t>Payment Rate: $ 522.71 / Ac.</a:t>
            </a:r>
          </a:p>
          <a:p>
            <a:r>
              <a:rPr lang="en-US" b="1" dirty="0"/>
              <a:t>386: Field Border </a:t>
            </a:r>
          </a:p>
          <a:p>
            <a:pPr lvl="1"/>
            <a:r>
              <a:rPr lang="en-US" dirty="0"/>
              <a:t>(Field Border-Native, Inc Forgone)</a:t>
            </a:r>
          </a:p>
          <a:p>
            <a:pPr lvl="1"/>
            <a:r>
              <a:rPr lang="en-US" dirty="0"/>
              <a:t>Payment Rate:  $ 624.58 / Ac.</a:t>
            </a:r>
          </a:p>
        </p:txBody>
      </p:sp>
      <p:sp>
        <p:nvSpPr>
          <p:cNvPr id="6" name="Text Placeholder 5"/>
          <p:cNvSpPr>
            <a:spLocks noGrp="1"/>
          </p:cNvSpPr>
          <p:nvPr>
            <p:ph type="body" sz="half" idx="3"/>
          </p:nvPr>
        </p:nvSpPr>
        <p:spPr/>
        <p:txBody>
          <a:bodyPr>
            <a:normAutofit fontScale="92500" lnSpcReduction="10000"/>
          </a:bodyPr>
          <a:lstStyle/>
          <a:p>
            <a:r>
              <a:rPr lang="en-US" dirty="0"/>
              <a:t>VAAFM Critical Area Seeding and Filter Strip Program</a:t>
            </a:r>
          </a:p>
        </p:txBody>
      </p:sp>
      <p:sp>
        <p:nvSpPr>
          <p:cNvPr id="7" name="Content Placeholder 6"/>
          <p:cNvSpPr>
            <a:spLocks noGrp="1"/>
          </p:cNvSpPr>
          <p:nvPr>
            <p:ph sz="quarter" idx="4"/>
          </p:nvPr>
        </p:nvSpPr>
        <p:spPr>
          <a:xfrm>
            <a:off x="4645025" y="2514600"/>
            <a:ext cx="4041775" cy="2286000"/>
          </a:xfrm>
        </p:spPr>
        <p:txBody>
          <a:bodyPr/>
          <a:lstStyle/>
          <a:p>
            <a:r>
              <a:rPr lang="en-US" dirty="0" err="1"/>
              <a:t>Hayable</a:t>
            </a:r>
            <a:r>
              <a:rPr lang="en-US" dirty="0"/>
              <a:t> Buffers</a:t>
            </a:r>
          </a:p>
          <a:p>
            <a:r>
              <a:rPr lang="en-US" dirty="0"/>
              <a:t>Grassed Waterway Establishment</a:t>
            </a:r>
          </a:p>
          <a:p>
            <a:r>
              <a:rPr lang="en-US" dirty="0"/>
              <a:t>Launch by spring 2015</a:t>
            </a:r>
          </a:p>
          <a:p>
            <a:r>
              <a:rPr lang="en-US" dirty="0"/>
              <a:t>Will Replace Vermont Ag Buffer Program</a:t>
            </a:r>
          </a:p>
        </p:txBody>
      </p:sp>
      <p:sp>
        <p:nvSpPr>
          <p:cNvPr id="8" name="Text Placeholder 5"/>
          <p:cNvSpPr txBox="1">
            <a:spLocks/>
          </p:cNvSpPr>
          <p:nvPr/>
        </p:nvSpPr>
        <p:spPr>
          <a:xfrm>
            <a:off x="4648200" y="4876800"/>
            <a:ext cx="4041775" cy="654843"/>
          </a:xfrm>
          <a:prstGeom prst="rect">
            <a:avLst/>
          </a:prstGeom>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t>CREP</a:t>
            </a:r>
          </a:p>
        </p:txBody>
      </p:sp>
      <p:sp>
        <p:nvSpPr>
          <p:cNvPr id="9" name="Content Placeholder 6"/>
          <p:cNvSpPr txBox="1">
            <a:spLocks/>
          </p:cNvSpPr>
          <p:nvPr/>
        </p:nvSpPr>
        <p:spPr>
          <a:xfrm>
            <a:off x="4648200" y="5531643"/>
            <a:ext cx="4041775" cy="22860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0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1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6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rPr>
              <a:t>$4825/acre</a:t>
            </a:r>
          </a:p>
          <a:p>
            <a:r>
              <a:rPr lang="en-US" sz="2400" dirty="0">
                <a:latin typeface="Calibri" panose="020F0502020204030204" pitchFamily="34" charset="0"/>
                <a:ea typeface="Calibri" panose="020F0502020204030204" pitchFamily="34" charset="0"/>
              </a:rPr>
              <a:t>or $321.67/acre/yr.</a:t>
            </a:r>
            <a:endParaRPr lang="en-US" sz="2800" dirty="0">
              <a:latin typeface="Times New Roman" panose="02020603050405020304" pitchFamily="18"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338148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65311" y="3848100"/>
            <a:ext cx="3300460" cy="3009900"/>
          </a:xfrm>
          <a:prstGeom prst="rect">
            <a:avLst/>
          </a:prstGeom>
        </p:spPr>
      </p:pic>
      <p:pic>
        <p:nvPicPr>
          <p:cNvPr id="2" name="Picture 1"/>
          <p:cNvPicPr>
            <a:picLocks noChangeAspect="1"/>
          </p:cNvPicPr>
          <p:nvPr/>
        </p:nvPicPr>
        <p:blipFill>
          <a:blip r:embed="rId3"/>
          <a:stretch>
            <a:fillRect/>
          </a:stretch>
        </p:blipFill>
        <p:spPr>
          <a:xfrm>
            <a:off x="0" y="2895600"/>
            <a:ext cx="3028950" cy="3619500"/>
          </a:xfrm>
          <a:prstGeom prst="rect">
            <a:avLst/>
          </a:prstGeom>
        </p:spPr>
      </p:pic>
      <p:pic>
        <p:nvPicPr>
          <p:cNvPr id="3074" name="Picture 2" descr="Description: FIG4_FertUse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293" y="1295400"/>
            <a:ext cx="33147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33879" y="152400"/>
            <a:ext cx="8305800" cy="1143000"/>
          </a:xfrm>
        </p:spPr>
        <p:txBody>
          <a:bodyPr>
            <a:noAutofit/>
          </a:bodyPr>
          <a:lstStyle/>
          <a:p>
            <a:r>
              <a:rPr lang="en-US" sz="2800" dirty="0"/>
              <a:t>RAPs: Technical and Financial Assistance Opportunities</a:t>
            </a:r>
          </a:p>
        </p:txBody>
      </p:sp>
    </p:spTree>
    <p:extLst>
      <p:ext uri="{BB962C8B-B14F-4D97-AF65-F5344CB8AC3E}">
        <p14:creationId xmlns:p14="http://schemas.microsoft.com/office/powerpoint/2010/main" val="199962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780" y="381000"/>
            <a:ext cx="7024744" cy="1143000"/>
          </a:xfrm>
        </p:spPr>
        <p:txBody>
          <a:bodyPr/>
          <a:lstStyle/>
          <a:p>
            <a:pPr algn="ctr"/>
            <a:r>
              <a:rPr lang="en-US" dirty="0"/>
              <a:t>What are the RAPs?</a:t>
            </a:r>
          </a:p>
        </p:txBody>
      </p:sp>
      <p:sp>
        <p:nvSpPr>
          <p:cNvPr id="5" name="Text Placeholder 4"/>
          <p:cNvSpPr>
            <a:spLocks noGrp="1"/>
          </p:cNvSpPr>
          <p:nvPr>
            <p:ph type="body" idx="1"/>
          </p:nvPr>
        </p:nvSpPr>
        <p:spPr>
          <a:xfrm>
            <a:off x="1045114" y="1709737"/>
            <a:ext cx="3057148" cy="639762"/>
          </a:xfrm>
        </p:spPr>
        <p:txBody>
          <a:bodyPr/>
          <a:lstStyle/>
          <a:p>
            <a:pPr algn="ctr"/>
            <a:r>
              <a:rPr lang="en-US" dirty="0"/>
              <a:t>Act 64</a:t>
            </a:r>
          </a:p>
        </p:txBody>
      </p:sp>
      <p:sp>
        <p:nvSpPr>
          <p:cNvPr id="7" name="Text Placeholder 6"/>
          <p:cNvSpPr>
            <a:spLocks noGrp="1"/>
          </p:cNvSpPr>
          <p:nvPr>
            <p:ph type="body" sz="half" idx="3"/>
          </p:nvPr>
        </p:nvSpPr>
        <p:spPr>
          <a:xfrm>
            <a:off x="5181600" y="1709737"/>
            <a:ext cx="3055717" cy="639762"/>
          </a:xfrm>
        </p:spPr>
        <p:txBody>
          <a:bodyPr/>
          <a:lstStyle/>
          <a:p>
            <a:pPr algn="ctr"/>
            <a:r>
              <a:rPr lang="en-US" dirty="0"/>
              <a:t>RAPs</a:t>
            </a:r>
          </a:p>
        </p:txBody>
      </p:sp>
      <p:sp>
        <p:nvSpPr>
          <p:cNvPr id="6" name="Content Placeholder 5"/>
          <p:cNvSpPr>
            <a:spLocks noGrp="1"/>
          </p:cNvSpPr>
          <p:nvPr>
            <p:ph sz="quarter" idx="2"/>
          </p:nvPr>
        </p:nvSpPr>
        <p:spPr>
          <a:xfrm>
            <a:off x="685800" y="2408236"/>
            <a:ext cx="3775777" cy="3840164"/>
          </a:xfrm>
          <a:ln>
            <a:solidFill>
              <a:schemeClr val="tx1"/>
            </a:solidFill>
          </a:ln>
        </p:spPr>
        <p:txBody>
          <a:bodyPr>
            <a:noAutofit/>
          </a:bodyPr>
          <a:lstStyle/>
          <a:p>
            <a:endParaRPr lang="en-US" sz="2000" dirty="0"/>
          </a:p>
          <a:p>
            <a:r>
              <a:rPr lang="en-US" sz="1800" dirty="0"/>
              <a:t>VAAFM was directed by the Legislature to draft the RAPs pursuant to Act 64, signed into law on June 16, 2015.</a:t>
            </a:r>
          </a:p>
          <a:p>
            <a:pPr marL="0" indent="0">
              <a:buNone/>
            </a:pPr>
            <a:endParaRPr lang="en-US" sz="1800" dirty="0"/>
          </a:p>
          <a:p>
            <a:r>
              <a:rPr lang="en-US" sz="1800" dirty="0"/>
              <a:t>VAAFM was charged with filing a Final Proposed Rule on or before </a:t>
            </a:r>
            <a:r>
              <a:rPr lang="en-US" sz="1800" b="1" dirty="0"/>
              <a:t>September 15, 2016</a:t>
            </a:r>
          </a:p>
          <a:p>
            <a:endParaRPr lang="en-US" sz="1800" b="1" dirty="0"/>
          </a:p>
          <a:p>
            <a:r>
              <a:rPr lang="en-US" sz="1800" b="1" dirty="0"/>
              <a:t>Rule became effective December 5, 2016</a:t>
            </a:r>
          </a:p>
          <a:p>
            <a:endParaRPr lang="en-US" sz="2000" dirty="0"/>
          </a:p>
        </p:txBody>
      </p:sp>
      <p:sp>
        <p:nvSpPr>
          <p:cNvPr id="8" name="Content Placeholder 7"/>
          <p:cNvSpPr>
            <a:spLocks noGrp="1"/>
          </p:cNvSpPr>
          <p:nvPr>
            <p:ph sz="quarter" idx="4"/>
          </p:nvPr>
        </p:nvSpPr>
        <p:spPr>
          <a:xfrm>
            <a:off x="4645152" y="2408236"/>
            <a:ext cx="3965448" cy="3840164"/>
          </a:xfrm>
          <a:ln>
            <a:solidFill>
              <a:schemeClr val="tx1"/>
            </a:solidFill>
          </a:ln>
        </p:spPr>
        <p:txBody>
          <a:bodyPr>
            <a:noAutofit/>
          </a:bodyPr>
          <a:lstStyle/>
          <a:p>
            <a:pPr lvl="0"/>
            <a:endParaRPr lang="en-US" sz="2000" dirty="0"/>
          </a:p>
          <a:p>
            <a:pPr lvl="0"/>
            <a:r>
              <a:rPr lang="en-US" sz="2000" dirty="0"/>
              <a:t>AAPs Since 1995</a:t>
            </a:r>
          </a:p>
          <a:p>
            <a:pPr lvl="0"/>
            <a:r>
              <a:rPr lang="en-US" sz="2000" dirty="0"/>
              <a:t>Act 64 requires that the revised RAPs include requirements for: </a:t>
            </a:r>
          </a:p>
          <a:p>
            <a:pPr lvl="1"/>
            <a:r>
              <a:rPr lang="en-US" sz="1600" dirty="0"/>
              <a:t>small farm certification, </a:t>
            </a:r>
          </a:p>
          <a:p>
            <a:pPr lvl="1"/>
            <a:r>
              <a:rPr lang="en-US" sz="1600" dirty="0"/>
              <a:t>nutrient storage, </a:t>
            </a:r>
          </a:p>
          <a:p>
            <a:pPr lvl="1"/>
            <a:r>
              <a:rPr lang="en-US" sz="1600" dirty="0"/>
              <a:t>soil health, </a:t>
            </a:r>
          </a:p>
          <a:p>
            <a:pPr lvl="1"/>
            <a:r>
              <a:rPr lang="en-US" sz="1600" dirty="0"/>
              <a:t>buffer zones, </a:t>
            </a:r>
          </a:p>
          <a:p>
            <a:pPr lvl="1"/>
            <a:r>
              <a:rPr lang="en-US" sz="1600" dirty="0"/>
              <a:t>livestock exclusion, and </a:t>
            </a:r>
          </a:p>
          <a:p>
            <a:pPr lvl="1"/>
            <a:r>
              <a:rPr lang="en-US" sz="1600" dirty="0"/>
              <a:t>nutrient management.</a:t>
            </a:r>
          </a:p>
          <a:p>
            <a:pPr lvl="1"/>
            <a:r>
              <a:rPr lang="en-US" sz="1600" i="1" dirty="0"/>
              <a:t>Tile Drainage Rules for Jan 15, 2018</a:t>
            </a:r>
          </a:p>
          <a:p>
            <a:pPr marL="0" indent="0">
              <a:buNone/>
            </a:pPr>
            <a:endParaRPr lang="en-US" sz="2000" b="1" dirty="0"/>
          </a:p>
          <a:p>
            <a:endParaRPr lang="en-US" sz="2000" dirty="0"/>
          </a:p>
        </p:txBody>
      </p:sp>
      <p:sp>
        <p:nvSpPr>
          <p:cNvPr id="3" name="Right Arrow 2"/>
          <p:cNvSpPr/>
          <p:nvPr/>
        </p:nvSpPr>
        <p:spPr>
          <a:xfrm>
            <a:off x="4343400" y="3810000"/>
            <a:ext cx="457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510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41" y="0"/>
            <a:ext cx="8872917" cy="6858000"/>
          </a:xfrm>
          <a:prstGeom prst="rect">
            <a:avLst/>
          </a:prstGeom>
        </p:spPr>
      </p:pic>
    </p:spTree>
    <p:extLst>
      <p:ext uri="{BB962C8B-B14F-4D97-AF65-F5344CB8AC3E}">
        <p14:creationId xmlns:p14="http://schemas.microsoft.com/office/powerpoint/2010/main" val="212034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28" y="1244600"/>
            <a:ext cx="7024744" cy="1143000"/>
          </a:xfrm>
        </p:spPr>
        <p:txBody>
          <a:bodyPr>
            <a:noAutofit/>
          </a:bodyPr>
          <a:lstStyle/>
          <a:p>
            <a:pPr algn="ctr"/>
            <a:r>
              <a:rPr lang="en-US" sz="4000" dirty="0"/>
              <a:t>Vermont Clean Water Initiative: </a:t>
            </a:r>
            <a:br>
              <a:rPr lang="en-US" sz="4000" dirty="0"/>
            </a:br>
            <a:r>
              <a:rPr lang="en-US" sz="4000" dirty="0"/>
              <a:t>All-In</a:t>
            </a:r>
          </a:p>
        </p:txBody>
      </p:sp>
      <p:sp>
        <p:nvSpPr>
          <p:cNvPr id="16" name="Content Placeholder 15"/>
          <p:cNvSpPr>
            <a:spLocks noGrp="1"/>
          </p:cNvSpPr>
          <p:nvPr>
            <p:ph sz="half" idx="1"/>
          </p:nvPr>
        </p:nvSpPr>
        <p:spPr>
          <a:xfrm>
            <a:off x="5181600" y="2534540"/>
            <a:ext cx="3429000" cy="3741738"/>
          </a:xfrm>
          <a:prstGeom prst="rect">
            <a:avLst/>
          </a:prstGeom>
        </p:spPr>
        <p:txBody>
          <a:bodyPr>
            <a:normAutofit fontScale="92500" lnSpcReduction="20000"/>
          </a:bodyPr>
          <a:lstStyle/>
          <a:p>
            <a:r>
              <a:rPr lang="en-US" dirty="0"/>
              <a:t>WWTF</a:t>
            </a:r>
          </a:p>
          <a:p>
            <a:r>
              <a:rPr lang="en-US" dirty="0"/>
              <a:t>Forest Lands</a:t>
            </a:r>
          </a:p>
          <a:p>
            <a:r>
              <a:rPr lang="en-US" dirty="0"/>
              <a:t>Developed Lands Including Paved Roads</a:t>
            </a:r>
          </a:p>
          <a:p>
            <a:r>
              <a:rPr lang="en-US" dirty="0"/>
              <a:t>Unpaved Roads</a:t>
            </a:r>
          </a:p>
          <a:p>
            <a:r>
              <a:rPr lang="en-US" dirty="0"/>
              <a:t>River Corridors &amp; Floodplains</a:t>
            </a:r>
          </a:p>
          <a:p>
            <a:r>
              <a:rPr lang="en-US" dirty="0"/>
              <a:t>Wetlands</a:t>
            </a:r>
          </a:p>
          <a:p>
            <a:r>
              <a:rPr lang="en-US" dirty="0"/>
              <a:t>Ag Lands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9575" r="61086"/>
          <a:stretch/>
        </p:blipFill>
        <p:spPr>
          <a:xfrm>
            <a:off x="685800" y="2514600"/>
            <a:ext cx="3810000" cy="3761678"/>
          </a:xfrm>
          <a:prstGeom prst="rect">
            <a:avLst/>
          </a:prstGeom>
        </p:spPr>
      </p:pic>
    </p:spTree>
    <p:extLst>
      <p:ext uri="{BB962C8B-B14F-4D97-AF65-F5344CB8AC3E}">
        <p14:creationId xmlns:p14="http://schemas.microsoft.com/office/powerpoint/2010/main" val="236136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27222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76200"/>
            <a:ext cx="9906000" cy="7391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qip landing page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0"/>
            <a:ext cx="415354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14 rcpp page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947" y="4953001"/>
            <a:ext cx="4376053" cy="1926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pi.ning.com/files/sq*ATfqL*9e7rXNicqNgvKIaeknaBdpZ6NDq70Rl8iN2fewzh8gp6MzJ5LGso0wnc*XkiLWn2STAaYYU3OKfq1JhevPfJca-/agenc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265"/>
            <a:ext cx="3695700" cy="990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1552" t="42592" r="59008" b="21852"/>
          <a:stretch/>
        </p:blipFill>
        <p:spPr>
          <a:xfrm>
            <a:off x="5334001" y="1011713"/>
            <a:ext cx="3810000" cy="1128889"/>
          </a:xfrm>
          <a:prstGeom prst="rect">
            <a:avLst/>
          </a:prstGeom>
        </p:spPr>
      </p:pic>
      <p:sp>
        <p:nvSpPr>
          <p:cNvPr id="9" name="TextBox 8"/>
          <p:cNvSpPr txBox="1"/>
          <p:nvPr/>
        </p:nvSpPr>
        <p:spPr>
          <a:xfrm>
            <a:off x="95876" y="1771270"/>
            <a:ext cx="4203395" cy="369332"/>
          </a:xfrm>
          <a:prstGeom prst="rect">
            <a:avLst/>
          </a:prstGeom>
          <a:noFill/>
        </p:spPr>
        <p:txBody>
          <a:bodyPr wrap="none" rtlCol="0">
            <a:spAutoFit/>
          </a:bodyPr>
          <a:lstStyle/>
          <a:p>
            <a:r>
              <a:rPr lang="en-US" b="1" dirty="0"/>
              <a:t>USDA NRCS: </a:t>
            </a:r>
            <a:r>
              <a:rPr lang="en-US" dirty="0"/>
              <a:t>$45 million over 5 years</a:t>
            </a:r>
          </a:p>
        </p:txBody>
      </p:sp>
      <p:grpSp>
        <p:nvGrpSpPr>
          <p:cNvPr id="10" name="Group 9"/>
          <p:cNvGrpSpPr/>
          <p:nvPr/>
        </p:nvGrpSpPr>
        <p:grpSpPr>
          <a:xfrm>
            <a:off x="-76200" y="3623515"/>
            <a:ext cx="3962400" cy="3216764"/>
            <a:chOff x="-76200" y="3623515"/>
            <a:chExt cx="3962400" cy="3216764"/>
          </a:xfrm>
        </p:grpSpPr>
        <p:grpSp>
          <p:nvGrpSpPr>
            <p:cNvPr id="5" name="Group 4"/>
            <p:cNvGrpSpPr>
              <a:grpSpLocks noChangeAspect="1"/>
            </p:cNvGrpSpPr>
            <p:nvPr/>
          </p:nvGrpSpPr>
          <p:grpSpPr>
            <a:xfrm>
              <a:off x="-76200" y="4190999"/>
              <a:ext cx="3962400" cy="2649280"/>
              <a:chOff x="-8991600" y="3911516"/>
              <a:chExt cx="5192484" cy="3471721"/>
            </a:xfrm>
          </p:grpSpPr>
          <p:pic>
            <p:nvPicPr>
              <p:cNvPr id="4" name="Picture 3"/>
              <p:cNvPicPr>
                <a:picLocks noChangeAspect="1"/>
              </p:cNvPicPr>
              <p:nvPr/>
            </p:nvPicPr>
            <p:blipFill rotWithShape="1">
              <a:blip r:embed="rId6"/>
              <a:srcRect l="6666" t="54690" r="77023" b="27778"/>
              <a:stretch/>
            </p:blipFill>
            <p:spPr>
              <a:xfrm>
                <a:off x="-8991600" y="3911516"/>
                <a:ext cx="5105400" cy="1803483"/>
              </a:xfrm>
              <a:prstGeom prst="rect">
                <a:avLst/>
              </a:prstGeom>
              <a:solidFill>
                <a:schemeClr val="bg1"/>
              </a:solidFill>
            </p:spPr>
          </p:pic>
          <p:pic>
            <p:nvPicPr>
              <p:cNvPr id="7" name="Picture 6"/>
              <p:cNvPicPr>
                <a:picLocks noChangeAspect="1"/>
              </p:cNvPicPr>
              <p:nvPr/>
            </p:nvPicPr>
            <p:blipFill rotWithShape="1">
              <a:blip r:embed="rId6"/>
              <a:srcRect l="22856" t="54523" r="60955" b="27778"/>
              <a:stretch/>
            </p:blipFill>
            <p:spPr>
              <a:xfrm>
                <a:off x="-8866416" y="5562600"/>
                <a:ext cx="5067300" cy="1820637"/>
              </a:xfrm>
              <a:prstGeom prst="rect">
                <a:avLst/>
              </a:prstGeom>
            </p:spPr>
          </p:pic>
        </p:grpSp>
        <p:sp>
          <p:nvSpPr>
            <p:cNvPr id="13" name="TextBox 12"/>
            <p:cNvSpPr txBox="1"/>
            <p:nvPr/>
          </p:nvSpPr>
          <p:spPr>
            <a:xfrm>
              <a:off x="19328" y="3623515"/>
              <a:ext cx="3736920" cy="646331"/>
            </a:xfrm>
            <a:prstGeom prst="rect">
              <a:avLst/>
            </a:prstGeom>
            <a:solidFill>
              <a:schemeClr val="bg1"/>
            </a:solidFill>
          </p:spPr>
          <p:txBody>
            <a:bodyPr wrap="none" rtlCol="0">
              <a:spAutoFit/>
            </a:bodyPr>
            <a:lstStyle/>
            <a:p>
              <a:r>
                <a:rPr lang="en-US" b="1" dirty="0"/>
                <a:t>Vermont Clean Water Fund:</a:t>
              </a:r>
              <a:br>
                <a:rPr lang="en-US" b="1" dirty="0"/>
              </a:br>
              <a:r>
                <a:rPr lang="en-US" dirty="0"/>
                <a:t>$1.75 Million Proposed for Farms </a:t>
              </a:r>
            </a:p>
          </p:txBody>
        </p:sp>
      </p:grpSp>
      <p:sp>
        <p:nvSpPr>
          <p:cNvPr id="11" name="TextBox 10"/>
          <p:cNvSpPr txBox="1"/>
          <p:nvPr/>
        </p:nvSpPr>
        <p:spPr>
          <a:xfrm>
            <a:off x="4752295" y="3752672"/>
            <a:ext cx="4391705" cy="1200329"/>
          </a:xfrm>
          <a:prstGeom prst="rect">
            <a:avLst/>
          </a:prstGeom>
          <a:noFill/>
        </p:spPr>
        <p:txBody>
          <a:bodyPr wrap="square" rtlCol="0">
            <a:spAutoFit/>
          </a:bodyPr>
          <a:lstStyle/>
          <a:p>
            <a:r>
              <a:rPr lang="en-US" b="1" dirty="0"/>
              <a:t>State of Vermont RCPP: </a:t>
            </a:r>
            <a:r>
              <a:rPr lang="en-US" dirty="0"/>
              <a:t>$16 million</a:t>
            </a:r>
            <a:br>
              <a:rPr lang="en-US" b="1" dirty="0"/>
            </a:br>
            <a:r>
              <a:rPr lang="en-US" b="1" dirty="0"/>
              <a:t>Long Island Sound RCPP: </a:t>
            </a:r>
            <a:r>
              <a:rPr lang="en-US" dirty="0"/>
              <a:t>$10 million</a:t>
            </a:r>
            <a:br>
              <a:rPr lang="en-US" b="1" dirty="0"/>
            </a:br>
            <a:r>
              <a:rPr lang="en-US" b="1" dirty="0"/>
              <a:t>VACD RCPP: </a:t>
            </a:r>
            <a:r>
              <a:rPr lang="en-US" dirty="0"/>
              <a:t>$800,000</a:t>
            </a:r>
            <a:br>
              <a:rPr lang="en-US" b="1" dirty="0"/>
            </a:br>
            <a:r>
              <a:rPr lang="en-US" b="1" dirty="0"/>
              <a:t>Memphremagog RCPP: </a:t>
            </a:r>
            <a:r>
              <a:rPr lang="en-US" dirty="0"/>
              <a:t>$600K</a:t>
            </a:r>
          </a:p>
        </p:txBody>
      </p:sp>
      <p:sp>
        <p:nvSpPr>
          <p:cNvPr id="12" name="TextBox 11"/>
          <p:cNvSpPr txBox="1"/>
          <p:nvPr/>
        </p:nvSpPr>
        <p:spPr>
          <a:xfrm>
            <a:off x="342900" y="2638902"/>
            <a:ext cx="8458200" cy="830997"/>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tx1"/>
                </a:solidFill>
                <a:latin typeface="+mj-lt"/>
              </a:rPr>
              <a:t>Technical and Financial Assistance Available for all Farms in Vermont</a:t>
            </a:r>
          </a:p>
        </p:txBody>
      </p:sp>
    </p:spTree>
    <p:extLst>
      <p:ext uri="{BB962C8B-B14F-4D97-AF65-F5344CB8AC3E}">
        <p14:creationId xmlns:p14="http://schemas.microsoft.com/office/powerpoint/2010/main" val="351693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1868"/>
            <a:ext cx="9144000" cy="523220"/>
          </a:xfrm>
          <a:prstGeom prst="rect">
            <a:avLst/>
          </a:prstGeom>
          <a:solidFill>
            <a:schemeClr val="bg1"/>
          </a:solidFill>
        </p:spPr>
        <p:txBody>
          <a:bodyPr wrap="square">
            <a:spAutoFit/>
          </a:bodyPr>
          <a:lstStyle/>
          <a:p>
            <a:pPr algn="ctr"/>
            <a:r>
              <a:rPr lang="en-US" sz="2800" u="sng" dirty="0">
                <a:solidFill>
                  <a:srgbClr val="0070C0"/>
                </a:solidFill>
              </a:rPr>
              <a:t>agriculture.vermont.gov/rap</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914400"/>
            <a:ext cx="4592782" cy="59436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45" t="3609" r="2726" b="1833"/>
          <a:stretch/>
        </p:blipFill>
        <p:spPr>
          <a:xfrm>
            <a:off x="216090" y="1219200"/>
            <a:ext cx="3810000" cy="4953000"/>
          </a:xfrm>
          <a:prstGeom prst="rect">
            <a:avLst/>
          </a:prstGeom>
        </p:spPr>
      </p:pic>
      <p:sp>
        <p:nvSpPr>
          <p:cNvPr id="2" name="TextBox 1"/>
          <p:cNvSpPr txBox="1"/>
          <p:nvPr/>
        </p:nvSpPr>
        <p:spPr>
          <a:xfrm>
            <a:off x="762000" y="2286000"/>
            <a:ext cx="2819400" cy="2369880"/>
          </a:xfrm>
          <a:prstGeom prst="rect">
            <a:avLst/>
          </a:prstGeom>
          <a:solidFill>
            <a:schemeClr val="bg1"/>
          </a:solidFill>
        </p:spPr>
        <p:txBody>
          <a:bodyPr wrap="square" rtlCol="0" anchor="ctr">
            <a:spAutoFit/>
          </a:bodyPr>
          <a:lstStyle/>
          <a:p>
            <a:pPr algn="ctr"/>
            <a:endParaRPr lang="en-US" sz="2800" dirty="0">
              <a:solidFill>
                <a:schemeClr val="accent4">
                  <a:lumMod val="75000"/>
                </a:schemeClr>
              </a:solidFill>
            </a:endParaRPr>
          </a:p>
          <a:p>
            <a:pPr algn="ctr"/>
            <a:r>
              <a:rPr lang="en-US" sz="2800" dirty="0">
                <a:solidFill>
                  <a:schemeClr val="accent4">
                    <a:lumMod val="75000"/>
                  </a:schemeClr>
                </a:solidFill>
              </a:rPr>
              <a:t>RAP Final Rule</a:t>
            </a:r>
          </a:p>
          <a:p>
            <a:pPr algn="ctr"/>
            <a:r>
              <a:rPr lang="en-US" sz="2800" dirty="0">
                <a:solidFill>
                  <a:schemeClr val="accent4">
                    <a:lumMod val="75000"/>
                  </a:schemeClr>
                </a:solidFill>
              </a:rPr>
              <a:t>Effective: 12/6/2016</a:t>
            </a:r>
          </a:p>
          <a:p>
            <a:endParaRPr lang="en-US" dirty="0"/>
          </a:p>
          <a:p>
            <a:endParaRPr lang="en-US" dirty="0"/>
          </a:p>
        </p:txBody>
      </p:sp>
    </p:spTree>
    <p:extLst>
      <p:ext uri="{BB962C8B-B14F-4D97-AF65-F5344CB8AC3E}">
        <p14:creationId xmlns:p14="http://schemas.microsoft.com/office/powerpoint/2010/main" val="380206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468"/>
          <a:stretch/>
        </p:blipFill>
        <p:spPr>
          <a:xfrm>
            <a:off x="1866900" y="-38288"/>
            <a:ext cx="5410200" cy="6934576"/>
          </a:xfrm>
          <a:prstGeom prst="rect">
            <a:avLst/>
          </a:prstGeom>
        </p:spPr>
      </p:pic>
      <p:sp>
        <p:nvSpPr>
          <p:cNvPr id="3" name="TextBox 2"/>
          <p:cNvSpPr txBox="1"/>
          <p:nvPr/>
        </p:nvSpPr>
        <p:spPr>
          <a:xfrm>
            <a:off x="429420" y="6107668"/>
            <a:ext cx="405688" cy="369332"/>
          </a:xfrm>
          <a:prstGeom prst="rect">
            <a:avLst/>
          </a:prstGeom>
          <a:noFill/>
        </p:spPr>
        <p:txBody>
          <a:bodyPr wrap="none" rtlCol="0">
            <a:spAutoFit/>
          </a:bodyPr>
          <a:lstStyle/>
          <a:p>
            <a:r>
              <a:rPr lang="en-US" dirty="0"/>
              <a:t>27</a:t>
            </a:r>
          </a:p>
        </p:txBody>
      </p:sp>
      <p:sp>
        <p:nvSpPr>
          <p:cNvPr id="5" name="TextBox 4"/>
          <p:cNvSpPr txBox="1"/>
          <p:nvPr/>
        </p:nvSpPr>
        <p:spPr>
          <a:xfrm>
            <a:off x="381000" y="5257800"/>
            <a:ext cx="503664" cy="369332"/>
          </a:xfrm>
          <a:prstGeom prst="rect">
            <a:avLst/>
          </a:prstGeom>
          <a:noFill/>
        </p:spPr>
        <p:txBody>
          <a:bodyPr wrap="none" rtlCol="0">
            <a:spAutoFit/>
          </a:bodyPr>
          <a:lstStyle/>
          <a:p>
            <a:r>
              <a:rPr lang="en-US" dirty="0"/>
              <a:t>140</a:t>
            </a:r>
          </a:p>
        </p:txBody>
      </p:sp>
      <p:sp>
        <p:nvSpPr>
          <p:cNvPr id="6" name="TextBox 5"/>
          <p:cNvSpPr txBox="1"/>
          <p:nvPr/>
        </p:nvSpPr>
        <p:spPr>
          <a:xfrm>
            <a:off x="332012" y="4038600"/>
            <a:ext cx="544701" cy="369332"/>
          </a:xfrm>
          <a:prstGeom prst="rect">
            <a:avLst/>
          </a:prstGeom>
          <a:noFill/>
        </p:spPr>
        <p:txBody>
          <a:bodyPr wrap="none" rtlCol="0">
            <a:spAutoFit/>
          </a:bodyPr>
          <a:lstStyle/>
          <a:p>
            <a:r>
              <a:rPr lang="en-US" dirty="0"/>
              <a:t>700</a:t>
            </a:r>
          </a:p>
        </p:txBody>
      </p:sp>
      <p:sp>
        <p:nvSpPr>
          <p:cNvPr id="8" name="TextBox 7"/>
          <p:cNvSpPr txBox="1"/>
          <p:nvPr/>
        </p:nvSpPr>
        <p:spPr>
          <a:xfrm>
            <a:off x="307294" y="2667000"/>
            <a:ext cx="684803" cy="369332"/>
          </a:xfrm>
          <a:prstGeom prst="rect">
            <a:avLst/>
          </a:prstGeom>
          <a:noFill/>
        </p:spPr>
        <p:txBody>
          <a:bodyPr wrap="none" rtlCol="0">
            <a:spAutoFit/>
          </a:bodyPr>
          <a:lstStyle/>
          <a:p>
            <a:r>
              <a:rPr lang="en-US" dirty="0"/>
              <a:t>6000</a:t>
            </a:r>
          </a:p>
        </p:txBody>
      </p:sp>
      <p:sp>
        <p:nvSpPr>
          <p:cNvPr id="4" name="TextBox 3"/>
          <p:cNvSpPr txBox="1"/>
          <p:nvPr/>
        </p:nvSpPr>
        <p:spPr>
          <a:xfrm>
            <a:off x="-1568" y="838200"/>
            <a:ext cx="969111" cy="523220"/>
          </a:xfrm>
          <a:prstGeom prst="rect">
            <a:avLst/>
          </a:prstGeom>
          <a:noFill/>
        </p:spPr>
        <p:txBody>
          <a:bodyPr wrap="none" rtlCol="0">
            <a:spAutoFit/>
          </a:bodyPr>
          <a:lstStyle/>
          <a:p>
            <a:pPr algn="ctr"/>
            <a:r>
              <a:rPr lang="en-US" sz="1400" dirty="0"/>
              <a:t>Estimated</a:t>
            </a:r>
          </a:p>
          <a:p>
            <a:pPr algn="ctr"/>
            <a:r>
              <a:rPr lang="en-US" sz="1400" dirty="0"/>
              <a:t># Farms</a:t>
            </a:r>
          </a:p>
        </p:txBody>
      </p:sp>
    </p:spTree>
    <p:extLst>
      <p:ext uri="{BB962C8B-B14F-4D97-AF65-F5344CB8AC3E}">
        <p14:creationId xmlns:p14="http://schemas.microsoft.com/office/powerpoint/2010/main" val="158191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576" y="228600"/>
            <a:ext cx="2376362" cy="2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5" t="2784" r="1575" b="2773"/>
          <a:stretch/>
        </p:blipFill>
        <p:spPr bwMode="auto">
          <a:xfrm>
            <a:off x="0" y="0"/>
            <a:ext cx="4429901"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68746" y="-3095"/>
            <a:ext cx="3061155" cy="707886"/>
          </a:xfrm>
          <a:prstGeom prst="rect">
            <a:avLst/>
          </a:prstGeom>
          <a:solidFill>
            <a:schemeClr val="accent1"/>
          </a:solidFill>
        </p:spPr>
        <p:txBody>
          <a:bodyPr wrap="square" rtlCol="0">
            <a:spAutoFit/>
            <a:scene3d>
              <a:camera prst="orthographicFront"/>
              <a:lightRig rig="threePt" dir="t"/>
            </a:scene3d>
            <a:sp3d extrusionH="57150">
              <a:bevelT w="69850" h="38100" prst="cross"/>
            </a:sp3d>
          </a:bodyPr>
          <a:lstStyle/>
          <a:p>
            <a:r>
              <a:rPr lang="en-US" sz="2000" dirty="0">
                <a:ln w="10541" cmpd="sng">
                  <a:solidFill>
                    <a:schemeClr val="bg1"/>
                  </a:solidFill>
                  <a:prstDash val="solid"/>
                </a:ln>
                <a:solidFill>
                  <a:schemeClr val="bg1"/>
                </a:solidFill>
                <a:latin typeface="Century Gothic" panose="020B0502020202020204" pitchFamily="34" charset="0"/>
              </a:rPr>
              <a:t>Minimum inspection within 7 years</a:t>
            </a:r>
          </a:p>
        </p:txBody>
      </p:sp>
      <p:sp>
        <p:nvSpPr>
          <p:cNvPr id="7" name="TextBox 6"/>
          <p:cNvSpPr txBox="1"/>
          <p:nvPr/>
        </p:nvSpPr>
        <p:spPr>
          <a:xfrm>
            <a:off x="7239118" y="-3095"/>
            <a:ext cx="1920936" cy="1015663"/>
          </a:xfrm>
          <a:prstGeom prst="rect">
            <a:avLst/>
          </a:prstGeom>
          <a:solidFill>
            <a:schemeClr val="accent6">
              <a:lumMod val="75000"/>
            </a:schemeClr>
          </a:solidFill>
        </p:spPr>
        <p:txBody>
          <a:bodyPr wrap="square" rtlCol="0">
            <a:spAutoFit/>
          </a:bodyPr>
          <a:lstStyle/>
          <a:p>
            <a:r>
              <a:rPr lang="en-US" sz="2000" dirty="0">
                <a:ln w="1905">
                  <a:solidFill>
                    <a:schemeClr val="bg1"/>
                  </a:solidFill>
                </a:ln>
                <a:solidFill>
                  <a:schemeClr val="bg1"/>
                </a:solidFill>
                <a:effectLst>
                  <a:innerShdw blurRad="69850" dist="43180" dir="5400000">
                    <a:srgbClr val="000000">
                      <a:alpha val="65000"/>
                    </a:srgbClr>
                  </a:innerShdw>
                </a:effectLst>
                <a:latin typeface="Century Gothic" panose="020B0502020202020204" pitchFamily="34" charset="0"/>
              </a:rPr>
              <a:t>590 Nutrient management plan required</a:t>
            </a:r>
          </a:p>
        </p:txBody>
      </p:sp>
      <p:sp>
        <p:nvSpPr>
          <p:cNvPr id="11" name="TextBox 10"/>
          <p:cNvSpPr txBox="1"/>
          <p:nvPr/>
        </p:nvSpPr>
        <p:spPr>
          <a:xfrm>
            <a:off x="1765783" y="2438400"/>
            <a:ext cx="5612434" cy="1077218"/>
          </a:xfrm>
          <a:prstGeom prst="rect">
            <a:avLst/>
          </a:prstGeom>
          <a:noFill/>
        </p:spPr>
        <p:txBody>
          <a:bodyPr wrap="none" rtlCol="0">
            <a:spAutoFit/>
          </a:bodyPr>
          <a:lstStyle/>
          <a:p>
            <a:pPr algn="ctr"/>
            <a:r>
              <a:rPr lang="en-US" sz="3200" b="1" dirty="0"/>
              <a:t>Requirements Only For:</a:t>
            </a:r>
          </a:p>
          <a:p>
            <a:pPr algn="ctr"/>
            <a:r>
              <a:rPr lang="en-US" sz="3200" b="1" dirty="0"/>
              <a:t>Certified Small Farm Operations</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11874"/>
            <a:ext cx="4194835" cy="314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410932" y="3711874"/>
            <a:ext cx="2783903" cy="584775"/>
          </a:xfrm>
          <a:prstGeom prst="rect">
            <a:avLst/>
          </a:prstGeom>
          <a:solidFill>
            <a:schemeClr val="accent4">
              <a:lumMod val="75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Required education for farmers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15339"/>
          <a:stretch/>
        </p:blipFill>
        <p:spPr>
          <a:xfrm>
            <a:off x="5684729" y="3514677"/>
            <a:ext cx="2522477" cy="3343323"/>
          </a:xfrm>
          <a:prstGeom prst="rect">
            <a:avLst/>
          </a:prstGeom>
        </p:spPr>
      </p:pic>
      <p:sp>
        <p:nvSpPr>
          <p:cNvPr id="14" name="TextBox 13"/>
          <p:cNvSpPr txBox="1"/>
          <p:nvPr/>
        </p:nvSpPr>
        <p:spPr>
          <a:xfrm>
            <a:off x="6360097" y="6273225"/>
            <a:ext cx="2783903" cy="584775"/>
          </a:xfrm>
          <a:prstGeom prst="rect">
            <a:avLst/>
          </a:prstGeom>
          <a:solidFill>
            <a:schemeClr val="accent5">
              <a:lumMod val="50000"/>
            </a:schemeClr>
          </a:solidFill>
        </p:spPr>
        <p:txBody>
          <a:bodyPr wrap="square" rtlCol="0">
            <a:spAutoFit/>
          </a:bodyPr>
          <a:lstStyle/>
          <a:p>
            <a:r>
              <a:rPr lang="en-US" sz="1600" dirty="0">
                <a:ln>
                  <a:solidFill>
                    <a:schemeClr val="bg1"/>
                  </a:solidFill>
                </a:ln>
                <a:solidFill>
                  <a:schemeClr val="bg1"/>
                </a:solidFill>
                <a:latin typeface="Century Gothic" panose="020B0502020202020204" pitchFamily="34" charset="0"/>
              </a:rPr>
              <a:t>Annually Report Compliance</a:t>
            </a:r>
          </a:p>
        </p:txBody>
      </p:sp>
    </p:spTree>
    <p:extLst>
      <p:ext uri="{BB962C8B-B14F-4D97-AF65-F5344CB8AC3E}">
        <p14:creationId xmlns:p14="http://schemas.microsoft.com/office/powerpoint/2010/main" val="28961829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22646</TotalTime>
  <Words>861</Words>
  <Application>Microsoft Office PowerPoint</Application>
  <PresentationFormat>On-screen Show (4:3)</PresentationFormat>
  <Paragraphs>152</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Century Gothic</vt:lpstr>
      <vt:lpstr>Constantia</vt:lpstr>
      <vt:lpstr>Times New Roman</vt:lpstr>
      <vt:lpstr>Wingdings 2</vt:lpstr>
      <vt:lpstr>Flow</vt:lpstr>
      <vt:lpstr>PowerPoint Presentation</vt:lpstr>
      <vt:lpstr>What are the RAPs?</vt:lpstr>
      <vt:lpstr>PowerPoint Presentation</vt:lpstr>
      <vt:lpstr>Vermont Clean Water Initiative:  All-In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Vegetative Buffer Zone Programs</vt:lpstr>
      <vt:lpstr>RAPs: Technical and Financial Assistance Opportunities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Dipietro</dc:creator>
  <cp:lastModifiedBy>Patch, Ryan</cp:lastModifiedBy>
  <cp:revision>526</cp:revision>
  <cp:lastPrinted>2016-05-25T19:56:28Z</cp:lastPrinted>
  <dcterms:created xsi:type="dcterms:W3CDTF">2015-05-20T18:35:19Z</dcterms:created>
  <dcterms:modified xsi:type="dcterms:W3CDTF">2017-04-19T15:50:27Z</dcterms:modified>
</cp:coreProperties>
</file>