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Old Standard TT"/>
      <p:regular r:id="rId19"/>
      <p:bold r:id="rId20"/>
      <p: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ldStandardTT-bold.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ldStandardTT-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ldStandardTT-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061f603c6e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061f603c6e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595959"/>
              </a:buClr>
              <a:buSzPts val="1400"/>
              <a:buChar char="●"/>
            </a:pPr>
            <a:r>
              <a:rPr lang="en" sz="1400">
                <a:solidFill>
                  <a:srgbClr val="595959"/>
                </a:solidFill>
              </a:rPr>
              <a:t>Primarily uses farmers to monitor outcomes, similarity</a:t>
            </a:r>
            <a:endParaRPr sz="1400">
              <a:solidFill>
                <a:srgbClr val="595959"/>
              </a:solidFill>
            </a:endParaRPr>
          </a:p>
          <a:p>
            <a:pPr indent="-317500" lvl="0" marL="457200" rtl="0" algn="l">
              <a:lnSpc>
                <a:spcPct val="115000"/>
              </a:lnSpc>
              <a:spcBef>
                <a:spcPts val="0"/>
              </a:spcBef>
              <a:spcAft>
                <a:spcPts val="0"/>
              </a:spcAft>
              <a:buClr>
                <a:srgbClr val="595959"/>
              </a:buClr>
              <a:buSzPts val="1400"/>
              <a:buChar char="●"/>
            </a:pPr>
            <a:r>
              <a:rPr lang="en" sz="1400">
                <a:solidFill>
                  <a:srgbClr val="595959"/>
                </a:solidFill>
              </a:rPr>
              <a:t>Contrasts: Leaves opportunity for market engagement, primary focus is for measuring outcomes</a:t>
            </a:r>
            <a:endParaRPr sz="1400">
              <a:solidFill>
                <a:srgbClr val="595959"/>
              </a:solidFill>
            </a:endParaRPr>
          </a:p>
          <a:p>
            <a:pPr indent="0" lvl="0" marL="0" rtl="0" algn="l">
              <a:lnSpc>
                <a:spcPct val="115000"/>
              </a:lnSpc>
              <a:spcBef>
                <a:spcPts val="1200"/>
              </a:spcBef>
              <a:spcAft>
                <a:spcPts val="0"/>
              </a:spcAft>
              <a:buNone/>
            </a:pPr>
            <a:r>
              <a:t/>
            </a:r>
            <a:endParaRPr sz="1400">
              <a:solidFill>
                <a:srgbClr val="595959"/>
              </a:solidFill>
            </a:endParaRPr>
          </a:p>
          <a:p>
            <a:pPr indent="0" lvl="0" marL="0" rtl="0" algn="l">
              <a:lnSpc>
                <a:spcPct val="115000"/>
              </a:lnSpc>
              <a:spcBef>
                <a:spcPts val="1200"/>
              </a:spcBef>
              <a:spcAft>
                <a:spcPts val="0"/>
              </a:spcAft>
              <a:buNone/>
            </a:pPr>
            <a:r>
              <a:rPr lang="en" sz="1400">
                <a:solidFill>
                  <a:srgbClr val="595959"/>
                </a:solidFill>
              </a:rPr>
              <a:t>“</a:t>
            </a:r>
            <a:r>
              <a:rPr lang="en">
                <a:solidFill>
                  <a:srgbClr val="222222"/>
                </a:solidFill>
                <a:highlight>
                  <a:srgbClr val="FFFFFF"/>
                </a:highlight>
              </a:rPr>
              <a:t>the soil pit identifies a lot of things that a test may not, it shows how the soil health is being utilized while also identifying the response and interaction with the crop. We can pull cores of healthy and non healthy soil but if the interaction is not doing things such as pulling  more carbon, absorbing more water, providing paths for water to infiltrate, adding soil stability and growing healthy crops…then what have we really accomplished something as an outcome? Potentially we can do this without a pit which I’m for, but in my mind just healthy soil alone does not provide much of a service”</a:t>
            </a:r>
            <a:endParaRPr sz="1400">
              <a:solidFill>
                <a:srgbClr val="595959"/>
              </a:solidFill>
            </a:endParaRPr>
          </a:p>
          <a:p>
            <a:pPr indent="0" lvl="0" marL="0" rtl="0" algn="l">
              <a:lnSpc>
                <a:spcPct val="115000"/>
              </a:lnSpc>
              <a:spcBef>
                <a:spcPts val="1200"/>
              </a:spcBef>
              <a:spcAft>
                <a:spcPts val="0"/>
              </a:spcAft>
              <a:buNone/>
            </a:pPr>
            <a:r>
              <a:t/>
            </a:r>
            <a:endParaRPr sz="1400">
              <a:solidFill>
                <a:srgbClr val="595959"/>
              </a:solidFill>
            </a:endParaRPr>
          </a:p>
          <a:p>
            <a:pPr indent="0" lvl="0" marL="0" rtl="0" algn="l">
              <a:lnSpc>
                <a:spcPct val="115000"/>
              </a:lnSpc>
              <a:spcBef>
                <a:spcPts val="1200"/>
              </a:spcBef>
              <a:spcAft>
                <a:spcPts val="0"/>
              </a:spcAft>
              <a:buNone/>
            </a:pPr>
            <a:r>
              <a:rPr lang="en" sz="1400">
                <a:solidFill>
                  <a:srgbClr val="595959"/>
                </a:solidFill>
              </a:rPr>
              <a:t>Soil pit looks at dynamics</a:t>
            </a:r>
            <a:endParaRPr sz="1400">
              <a:solidFill>
                <a:srgbClr val="595959"/>
              </a:solidFill>
            </a:endParaRPr>
          </a:p>
          <a:p>
            <a:pPr indent="0" lvl="0" marL="0" rtl="0" algn="l">
              <a:lnSpc>
                <a:spcPct val="115000"/>
              </a:lnSpc>
              <a:spcBef>
                <a:spcPts val="1200"/>
              </a:spcBef>
              <a:spcAft>
                <a:spcPts val="0"/>
              </a:spcAft>
              <a:buNone/>
            </a:pPr>
            <a:r>
              <a:rPr lang="en" sz="1400">
                <a:solidFill>
                  <a:srgbClr val="595959"/>
                </a:solidFill>
              </a:rPr>
              <a:t>modeliing , one or two outcomes in mind and will work to meeting that goal. So if you dont lookat the observed outcome then</a:t>
            </a:r>
            <a:endParaRPr sz="1400">
              <a:solidFill>
                <a:srgbClr val="595959"/>
              </a:solidFill>
            </a:endParaRPr>
          </a:p>
          <a:p>
            <a:pPr indent="0" lvl="0" marL="0" rtl="0" algn="l">
              <a:lnSpc>
                <a:spcPct val="115000"/>
              </a:lnSpc>
              <a:spcBef>
                <a:spcPts val="1200"/>
              </a:spcBef>
              <a:spcAft>
                <a:spcPts val="0"/>
              </a:spcAft>
              <a:buNone/>
            </a:pPr>
            <a:r>
              <a:t/>
            </a:r>
            <a:endParaRPr sz="1400">
              <a:solidFill>
                <a:srgbClr val="595959"/>
              </a:solidFill>
            </a:endParaRPr>
          </a:p>
          <a:p>
            <a:pPr indent="0" lvl="0" marL="0" rtl="0" algn="l">
              <a:lnSpc>
                <a:spcPct val="115000"/>
              </a:lnSpc>
              <a:spcBef>
                <a:spcPts val="1200"/>
              </a:spcBef>
              <a:spcAft>
                <a:spcPts val="1200"/>
              </a:spcAft>
              <a:buNone/>
            </a:pPr>
            <a:r>
              <a:rPr lang="en" sz="1400">
                <a:solidFill>
                  <a:srgbClr val="595959"/>
                </a:solidFill>
              </a:rPr>
              <a:t>The model doesnt get to the observed outcome. If the model is really good it could identify all of those problem areas</a:t>
            </a:r>
            <a:endParaRPr sz="1400">
              <a:solidFill>
                <a:srgbClr val="595959"/>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0545eccae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0545eccae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061f603c6e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061f603c6e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22222"/>
                </a:solidFill>
                <a:highlight>
                  <a:srgbClr val="FFFFFF"/>
                </a:highlight>
              </a:rPr>
              <a:t>One thing that is sticking out for me and i'm not sure how to capture it yet is my involvement in Precision Ag, I think down the road id be able to utilize it more in something like my current model to move the program in a results not modeled approach that is potentially cost effective, i just don't have a clear enough picture of that now and likely not feasible currently but i think its a solid point to bring up, in that if we may want to a model now that can be adapted in the future. </a:t>
            </a:r>
            <a:endParaRPr>
              <a:solidFill>
                <a:srgbClr val="222222"/>
              </a:solidFill>
              <a:highlight>
                <a:srgbClr val="FFFFFF"/>
              </a:highlight>
            </a:endParaRPr>
          </a:p>
          <a:p>
            <a:pPr indent="0" lvl="0" marL="0" rtl="0" algn="l">
              <a:spcBef>
                <a:spcPts val="0"/>
              </a:spcBef>
              <a:spcAft>
                <a:spcPts val="0"/>
              </a:spcAft>
              <a:buNone/>
            </a:pPr>
            <a:r>
              <a:t/>
            </a:r>
            <a:endParaRPr>
              <a:solidFill>
                <a:srgbClr val="222222"/>
              </a:solidFill>
              <a:highlight>
                <a:srgbClr val="FFFFFF"/>
              </a:highlight>
            </a:endParaRPr>
          </a:p>
          <a:p>
            <a:pPr indent="0" lvl="0" marL="0" rtl="0" algn="l">
              <a:spcBef>
                <a:spcPts val="0"/>
              </a:spcBef>
              <a:spcAft>
                <a:spcPts val="0"/>
              </a:spcAft>
              <a:buNone/>
            </a:pPr>
            <a:r>
              <a:rPr lang="en">
                <a:solidFill>
                  <a:srgbClr val="222222"/>
                </a:solidFill>
                <a:highlight>
                  <a:srgbClr val="FFFFFF"/>
                </a:highlight>
              </a:rPr>
              <a:t>As tech becomes available, no more soil pits</a:t>
            </a:r>
            <a:endParaRPr>
              <a:solidFill>
                <a:srgbClr val="222222"/>
              </a:solidFill>
              <a:highlight>
                <a:srgbClr val="FFFFFF"/>
              </a:highlight>
            </a:endParaRPr>
          </a:p>
          <a:p>
            <a:pPr indent="0" lvl="0" marL="0" rtl="0" algn="l">
              <a:spcBef>
                <a:spcPts val="0"/>
              </a:spcBef>
              <a:spcAft>
                <a:spcPts val="0"/>
              </a:spcAft>
              <a:buNone/>
            </a:pPr>
            <a:r>
              <a:t/>
            </a:r>
            <a:endParaRPr>
              <a:solidFill>
                <a:srgbClr val="222222"/>
              </a:solidFill>
              <a:highlight>
                <a:srgbClr val="FFFFFF"/>
              </a:highlight>
            </a:endParaRPr>
          </a:p>
          <a:p>
            <a:pPr indent="0" lvl="0" marL="0" rtl="0" algn="l">
              <a:spcBef>
                <a:spcPts val="0"/>
              </a:spcBef>
              <a:spcAft>
                <a:spcPts val="0"/>
              </a:spcAft>
              <a:buNone/>
            </a:pPr>
            <a:r>
              <a:rPr lang="en">
                <a:solidFill>
                  <a:srgbClr val="222222"/>
                </a:solidFill>
                <a:highlight>
                  <a:srgbClr val="FFFFFF"/>
                </a:highlight>
              </a:rPr>
              <a:t>If we used the models, we’re not gaining the education to fully utilize the technology</a:t>
            </a:r>
            <a:endParaRPr>
              <a:solidFill>
                <a:srgbClr val="222222"/>
              </a:solidFill>
              <a:highlight>
                <a:srgbClr val="FFFFFF"/>
              </a:highlight>
            </a:endParaRPr>
          </a:p>
          <a:p>
            <a:pPr indent="0" lvl="0" marL="0" rtl="0" algn="l">
              <a:spcBef>
                <a:spcPts val="0"/>
              </a:spcBef>
              <a:spcAft>
                <a:spcPts val="0"/>
              </a:spcAft>
              <a:buNone/>
            </a:pPr>
            <a:r>
              <a:rPr lang="en">
                <a:solidFill>
                  <a:srgbClr val="222222"/>
                </a:solidFill>
                <a:highlight>
                  <a:srgbClr val="FFFFFF"/>
                </a:highlight>
              </a:rPr>
              <a:t>A strength of the proposal is that it builds off of current management approaches</a:t>
            </a:r>
            <a:endParaRPr>
              <a:solidFill>
                <a:srgbClr val="222222"/>
              </a:solidFill>
              <a:highlight>
                <a:srgbClr val="FFFFFF"/>
              </a:highlight>
            </a:endParaRPr>
          </a:p>
          <a:p>
            <a:pPr indent="0" lvl="0" marL="0" rtl="0" algn="l">
              <a:spcBef>
                <a:spcPts val="0"/>
              </a:spcBef>
              <a:spcAft>
                <a:spcPts val="0"/>
              </a:spcAft>
              <a:buNone/>
            </a:pPr>
            <a:r>
              <a:rPr lang="en">
                <a:solidFill>
                  <a:srgbClr val="222222"/>
                </a:solidFill>
                <a:highlight>
                  <a:srgbClr val="FFFFFF"/>
                </a:highlight>
              </a:rPr>
              <a:t>More cover crops, really christmas trees, if a maple producer would sign up as many acres as he could. </a:t>
            </a:r>
            <a:endParaRPr>
              <a:solidFill>
                <a:srgbClr val="222222"/>
              </a:solidFill>
              <a:highlight>
                <a:srgbClr val="FFFFFF"/>
              </a:highligh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0545eccae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0545eccae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061f603c6e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061f603c6e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Identify (emroll) farms that have a high aptitude for building soil health while also rewarding the farms that can utilize the land effectively enough to perform with some economic sustainability from goods sold. Utilize metrics that can be done at the farm level, but also encourage assistance from TSP’s so we all get a better understanding of land function and can collaborate on building Vermont's soil and agricultural systems.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061f603c6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061f603c6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Producers can use management zones of up to 15acres, no more than 2 soil types can be included per zone. Funding is on a per acre basis. Each management zone is funded separately to encourage diversity, experimentation and the ability to still fund a farm that has some fields that are not eligible for funding.</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*chris note: </a:t>
            </a:r>
            <a:r>
              <a:rPr lang="en">
                <a:solidFill>
                  <a:srgbClr val="222222"/>
                </a:solidFill>
                <a:highlight>
                  <a:srgbClr val="FFFFFF"/>
                </a:highlight>
              </a:rPr>
              <a:t>I really like how the proposal doesn’t mandate certain requirements–like being RAP compliant, or keeping land in production–but it is set up in a way that those things will be necessary unless the farmer has a really effective alternative.</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61f603c6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61f603c6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“Could be great for crop advisors to take it over. There are existing resources in place and it would entice others to get involved</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061f603c6e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061f603c6e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061f603c6e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061f603c6e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61f603c6e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61f603c6e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061f603c6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061f603c6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22222"/>
                </a:solidFill>
                <a:highlight>
                  <a:srgbClr val="FFFFFF"/>
                </a:highlight>
              </a:rPr>
              <a:t>The other point to that might be in investment dollars, in that </a:t>
            </a:r>
            <a:r>
              <a:rPr b="1" lang="en">
                <a:solidFill>
                  <a:srgbClr val="222222"/>
                </a:solidFill>
                <a:highlight>
                  <a:srgbClr val="FFFFFF"/>
                </a:highlight>
              </a:rPr>
              <a:t>if the model is not able to support growth and changes in technology it will cost more down the road to change course. </a:t>
            </a:r>
            <a:endParaRPr b="1">
              <a:solidFill>
                <a:schemeClr val="dk1"/>
              </a:solidFill>
            </a:endParaRPr>
          </a:p>
          <a:p>
            <a:pPr indent="0" lvl="0" marL="0" rtl="0" algn="l">
              <a:lnSpc>
                <a:spcPct val="115000"/>
              </a:lnSpc>
              <a:spcBef>
                <a:spcPts val="0"/>
              </a:spcBef>
              <a:spcAft>
                <a:spcPts val="0"/>
              </a:spcAft>
              <a:buNone/>
            </a:pPr>
            <a:r>
              <a:t/>
            </a:r>
            <a:endParaRPr i="1">
              <a:solidFill>
                <a:schemeClr val="dk1"/>
              </a:solidFill>
            </a:endParaRPr>
          </a:p>
          <a:p>
            <a:pPr indent="0" lvl="0" marL="0" rtl="0" algn="l">
              <a:lnSpc>
                <a:spcPct val="115000"/>
              </a:lnSpc>
              <a:spcBef>
                <a:spcPts val="0"/>
              </a:spcBef>
              <a:spcAft>
                <a:spcPts val="0"/>
              </a:spcAft>
              <a:buClr>
                <a:schemeClr val="dk1"/>
              </a:buClr>
              <a:buSzPts val="1100"/>
              <a:buFont typeface="Arial"/>
              <a:buNone/>
            </a:pPr>
            <a:r>
              <a:rPr i="1" lang="en">
                <a:solidFill>
                  <a:schemeClr val="dk1"/>
                </a:solidFill>
              </a:rPr>
              <a:t>Funding based on your score</a:t>
            </a:r>
            <a:r>
              <a:rPr lang="en">
                <a:solidFill>
                  <a:schemeClr val="dk1"/>
                </a:solidFill>
              </a:rPr>
              <a:t> </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
                <a:solidFill>
                  <a:schemeClr val="dk1"/>
                </a:solidFill>
              </a:rPr>
              <a:t>I put a great amount of emphasis on success with the funding system. In order to be funded you have to perform well across the board and not just well in one area. If you were to completely fail at any one metric there would be little to no funding available.  But if you succeed you have created a path for others to follow, and answered many of the questions that have farmers scratching their heads and then receive a good amount of funding for that accomplishment. If you do ok, you might cover costs or lose money. </a:t>
            </a:r>
            <a:endParaRPr>
              <a:solidFill>
                <a:schemeClr val="dk1"/>
              </a:solidFill>
            </a:endParaRPr>
          </a:p>
          <a:p>
            <a:pPr indent="0" lvl="0" marL="0" rtl="0" algn="l">
              <a:spcBef>
                <a:spcPts val="0"/>
              </a:spcBef>
              <a:spcAft>
                <a:spcPts val="0"/>
              </a:spcAft>
              <a:buNone/>
            </a:pPr>
            <a:r>
              <a:t/>
            </a:r>
            <a:endParaRPr>
              <a:solidFill>
                <a:srgbClr val="222222"/>
              </a:solidFill>
              <a:highlight>
                <a:srgbClr val="FFFFFF"/>
              </a:highlight>
            </a:endParaRPr>
          </a:p>
          <a:p>
            <a:pPr indent="0" lvl="0" marL="0" rtl="0" algn="l">
              <a:spcBef>
                <a:spcPts val="0"/>
              </a:spcBef>
              <a:spcAft>
                <a:spcPts val="0"/>
              </a:spcAft>
              <a:buNone/>
            </a:pPr>
            <a:r>
              <a:t/>
            </a:r>
            <a:endParaRPr>
              <a:solidFill>
                <a:srgbClr val="222222"/>
              </a:solidFill>
              <a:highlight>
                <a:srgbClr val="FFFFFF"/>
              </a:highlight>
            </a:endParaRPr>
          </a:p>
          <a:p>
            <a:pPr indent="0" lvl="0" marL="0" rtl="0" algn="l">
              <a:spcBef>
                <a:spcPts val="0"/>
              </a:spcBef>
              <a:spcAft>
                <a:spcPts val="0"/>
              </a:spcAft>
              <a:buNone/>
            </a:pPr>
            <a:r>
              <a:t/>
            </a:r>
            <a:endParaRPr>
              <a:solidFill>
                <a:srgbClr val="222222"/>
              </a:solidFill>
              <a:highlight>
                <a:srgbClr val="FFFFFF"/>
              </a:highlight>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061f603c6e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061f603c6e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VT PES Observed Metrics Approach</a:t>
            </a:r>
            <a:endParaRPr/>
          </a:p>
        </p:txBody>
      </p:sp>
      <p:sp>
        <p:nvSpPr>
          <p:cNvPr id="60" name="Google Shape;60;p13"/>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As presented by Scott Magnan on 12/7/2021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Compare/Contrast With Other Proposals</a:t>
            </a:r>
            <a:endParaRPr/>
          </a:p>
        </p:txBody>
      </p:sp>
      <p:sp>
        <p:nvSpPr>
          <p:cNvPr id="124" name="Google Shape;124;p22"/>
          <p:cNvSpPr txBox="1"/>
          <p:nvPr>
            <p:ph idx="1" type="body"/>
          </p:nvPr>
        </p:nvSpPr>
        <p:spPr>
          <a:xfrm>
            <a:off x="311700" y="1171675"/>
            <a:ext cx="3999900" cy="3397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u="sng"/>
              <a:t>Others</a:t>
            </a:r>
            <a:endParaRPr b="1" u="sng"/>
          </a:p>
          <a:p>
            <a:pPr indent="-310832" lvl="0" marL="457200" rtl="0" algn="l">
              <a:spcBef>
                <a:spcPts val="1200"/>
              </a:spcBef>
              <a:spcAft>
                <a:spcPts val="0"/>
              </a:spcAft>
              <a:buSzPct val="100000"/>
              <a:buChar char="●"/>
            </a:pPr>
            <a:r>
              <a:rPr lang="en"/>
              <a:t>Farmer</a:t>
            </a:r>
            <a:r>
              <a:rPr lang="en"/>
              <a:t> is told what the measurable outcomes may be and are not subject to the risk of a failed outcome</a:t>
            </a:r>
            <a:endParaRPr/>
          </a:p>
          <a:p>
            <a:pPr indent="-310832" lvl="0" marL="457200" rtl="0" algn="l">
              <a:spcBef>
                <a:spcPts val="0"/>
              </a:spcBef>
              <a:spcAft>
                <a:spcPts val="0"/>
              </a:spcAft>
              <a:buSzPct val="100000"/>
              <a:buChar char="●"/>
            </a:pPr>
            <a:r>
              <a:rPr lang="en"/>
              <a:t>Input costs can be lower with modeling</a:t>
            </a:r>
            <a:endParaRPr/>
          </a:p>
          <a:p>
            <a:pPr indent="-310832" lvl="0" marL="457200" rtl="0" algn="l">
              <a:spcBef>
                <a:spcPts val="0"/>
              </a:spcBef>
              <a:spcAft>
                <a:spcPts val="0"/>
              </a:spcAft>
              <a:buSzPct val="100000"/>
              <a:buChar char="●"/>
            </a:pPr>
            <a:r>
              <a:rPr lang="en"/>
              <a:t>Modeling tends to target specific goals, and can often limit whole farm dynamics</a:t>
            </a:r>
            <a:r>
              <a:rPr lang="en"/>
              <a:t>, may not </a:t>
            </a:r>
            <a:r>
              <a:rPr lang="en"/>
              <a:t>identify</a:t>
            </a:r>
            <a:r>
              <a:rPr lang="en"/>
              <a:t> negative outcomes.</a:t>
            </a:r>
            <a:endParaRPr/>
          </a:p>
          <a:p>
            <a:pPr indent="-310832" lvl="0" marL="457200" rtl="0" algn="l">
              <a:spcBef>
                <a:spcPts val="0"/>
              </a:spcBef>
              <a:spcAft>
                <a:spcPts val="0"/>
              </a:spcAft>
              <a:buSzPct val="100000"/>
              <a:buChar char="●"/>
            </a:pPr>
            <a:r>
              <a:rPr lang="en"/>
              <a:t>Funds practices based on </a:t>
            </a:r>
            <a:r>
              <a:rPr lang="en"/>
              <a:t>theoretical</a:t>
            </a:r>
            <a:r>
              <a:rPr lang="en"/>
              <a:t> outcomes with m</a:t>
            </a:r>
            <a:r>
              <a:rPr lang="en"/>
              <a:t>odeling software such as Farm Prep.</a:t>
            </a:r>
            <a:endParaRPr/>
          </a:p>
          <a:p>
            <a:pPr indent="-310832" lvl="0" marL="457200" rtl="0" algn="l">
              <a:spcBef>
                <a:spcPts val="0"/>
              </a:spcBef>
              <a:spcAft>
                <a:spcPts val="0"/>
              </a:spcAft>
              <a:buSzPct val="100000"/>
              <a:buChar char="●"/>
            </a:pPr>
            <a:r>
              <a:rPr lang="en"/>
              <a:t>Other proposals do not compensate for economic outcomes and can potentially produce outcomes that are sustainably limiting (EX) Farmer implements several paid for practices, but falls short on growing a crop. </a:t>
            </a:r>
            <a:endParaRPr/>
          </a:p>
        </p:txBody>
      </p:sp>
      <p:sp>
        <p:nvSpPr>
          <p:cNvPr id="125" name="Google Shape;125;p22"/>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u="sng"/>
              <a:t>Mine</a:t>
            </a:r>
            <a:endParaRPr b="1" u="sng"/>
          </a:p>
          <a:p>
            <a:pPr indent="-310832" lvl="0" marL="457200" rtl="0" algn="l">
              <a:spcBef>
                <a:spcPts val="1200"/>
              </a:spcBef>
              <a:spcAft>
                <a:spcPts val="0"/>
              </a:spcAft>
              <a:buSzPct val="100000"/>
              <a:buChar char="●"/>
            </a:pPr>
            <a:r>
              <a:rPr lang="en"/>
              <a:t>Engages the farmer in producing and measuring outcomes, and is </a:t>
            </a:r>
            <a:r>
              <a:rPr lang="en"/>
              <a:t>susceptible</a:t>
            </a:r>
            <a:r>
              <a:rPr lang="en"/>
              <a:t> to </a:t>
            </a:r>
            <a:r>
              <a:rPr lang="en"/>
              <a:t>failed</a:t>
            </a:r>
            <a:r>
              <a:rPr lang="en"/>
              <a:t> outcomes.</a:t>
            </a:r>
            <a:endParaRPr/>
          </a:p>
          <a:p>
            <a:pPr indent="-310832" lvl="0" marL="457200" rtl="0" algn="l">
              <a:spcBef>
                <a:spcPts val="0"/>
              </a:spcBef>
              <a:spcAft>
                <a:spcPts val="0"/>
              </a:spcAft>
              <a:buSzPct val="100000"/>
              <a:buChar char="●"/>
            </a:pPr>
            <a:r>
              <a:rPr lang="en"/>
              <a:t>The farmer i</a:t>
            </a:r>
            <a:r>
              <a:rPr lang="en"/>
              <a:t>nvests</a:t>
            </a:r>
            <a:r>
              <a:rPr lang="en"/>
              <a:t> to produce measurable outcomes.</a:t>
            </a:r>
            <a:endParaRPr/>
          </a:p>
          <a:p>
            <a:pPr indent="-310832" lvl="0" marL="457200" rtl="0" algn="l">
              <a:spcBef>
                <a:spcPts val="0"/>
              </a:spcBef>
              <a:spcAft>
                <a:spcPts val="0"/>
              </a:spcAft>
              <a:buSzPct val="100000"/>
              <a:buChar char="●"/>
            </a:pPr>
            <a:r>
              <a:rPr lang="en"/>
              <a:t>This </a:t>
            </a:r>
            <a:r>
              <a:rPr lang="en"/>
              <a:t>proposal</a:t>
            </a:r>
            <a:r>
              <a:rPr lang="en"/>
              <a:t> looks at the relationship and </a:t>
            </a:r>
            <a:r>
              <a:rPr lang="en"/>
              <a:t>interaction</a:t>
            </a:r>
            <a:r>
              <a:rPr lang="en"/>
              <a:t> of the soil and the crops</a:t>
            </a:r>
            <a:endParaRPr/>
          </a:p>
          <a:p>
            <a:pPr indent="-310832" lvl="0" marL="457200" rtl="0" algn="l">
              <a:spcBef>
                <a:spcPts val="0"/>
              </a:spcBef>
              <a:spcAft>
                <a:spcPts val="0"/>
              </a:spcAft>
              <a:buSzPct val="100000"/>
              <a:buChar char="●"/>
            </a:pPr>
            <a:r>
              <a:rPr lang="en"/>
              <a:t>Funds outcomes based on </a:t>
            </a:r>
            <a:r>
              <a:rPr lang="en"/>
              <a:t>observed</a:t>
            </a:r>
            <a:r>
              <a:rPr lang="en"/>
              <a:t> </a:t>
            </a:r>
            <a:r>
              <a:rPr lang="en"/>
              <a:t>metrics</a:t>
            </a:r>
            <a:r>
              <a:rPr lang="en"/>
              <a:t> using </a:t>
            </a:r>
            <a:r>
              <a:rPr lang="en"/>
              <a:t>software</a:t>
            </a:r>
            <a:r>
              <a:rPr lang="en"/>
              <a:t> </a:t>
            </a:r>
            <a:r>
              <a:rPr lang="en"/>
              <a:t>programs</a:t>
            </a:r>
            <a:r>
              <a:rPr lang="en"/>
              <a:t> like </a:t>
            </a:r>
            <a:r>
              <a:rPr lang="en"/>
              <a:t>SMS or a sharp pencil</a:t>
            </a:r>
            <a:endParaRPr/>
          </a:p>
          <a:p>
            <a:pPr indent="-310832" lvl="0" marL="457200" rtl="0" algn="l">
              <a:spcBef>
                <a:spcPts val="0"/>
              </a:spcBef>
              <a:spcAft>
                <a:spcPts val="0"/>
              </a:spcAft>
              <a:buSzPct val="100000"/>
              <a:buChar char="●"/>
            </a:pPr>
            <a:r>
              <a:rPr lang="en"/>
              <a:t>Financial analysis highlights what sustainable agriculture is curr</a:t>
            </a:r>
            <a:r>
              <a:rPr lang="en">
                <a:highlight>
                  <a:schemeClr val="accent1"/>
                </a:highlight>
              </a:rPr>
              <a:t>ently, which is the ability to grow crops to support human life while positively impacting the environment as individuals in business. </a:t>
            </a:r>
            <a:endParaRPr>
              <a:highlight>
                <a:schemeClr val="accen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Payment rates</a:t>
            </a:r>
            <a:endParaRPr/>
          </a:p>
        </p:txBody>
      </p:sp>
      <p:sp>
        <p:nvSpPr>
          <p:cNvPr id="131" name="Google Shape;131;p23"/>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t>Models</a:t>
            </a:r>
            <a:endParaRPr b="1" u="sng"/>
          </a:p>
          <a:p>
            <a:pPr indent="-317500" lvl="0" marL="457200" rtl="0" algn="l">
              <a:spcBef>
                <a:spcPts val="1200"/>
              </a:spcBef>
              <a:spcAft>
                <a:spcPts val="0"/>
              </a:spcAft>
              <a:buSzPts val="1400"/>
              <a:buChar char="●"/>
            </a:pPr>
            <a:r>
              <a:rPr lang="en"/>
              <a:t>Rate determination is mostly done in office with limited connection to the actual landscape and what is happening on the soil surface and under it.</a:t>
            </a:r>
            <a:endParaRPr/>
          </a:p>
          <a:p>
            <a:pPr indent="-317500" lvl="0" marL="457200" rtl="0" algn="l">
              <a:spcBef>
                <a:spcPts val="0"/>
              </a:spcBef>
              <a:spcAft>
                <a:spcPts val="0"/>
              </a:spcAft>
              <a:buSzPts val="1400"/>
              <a:buChar char="●"/>
            </a:pPr>
            <a:r>
              <a:rPr lang="en"/>
              <a:t>Based on predictive outcomes not </a:t>
            </a:r>
            <a:r>
              <a:rPr lang="en"/>
              <a:t>necessarily</a:t>
            </a:r>
            <a:r>
              <a:rPr lang="en"/>
              <a:t> observed outcomes.</a:t>
            </a:r>
            <a:endParaRPr/>
          </a:p>
          <a:p>
            <a:pPr indent="-317500" lvl="0" marL="457200" rtl="0" algn="l">
              <a:spcBef>
                <a:spcPts val="0"/>
              </a:spcBef>
              <a:spcAft>
                <a:spcPts val="0"/>
              </a:spcAft>
              <a:buSzPts val="1400"/>
              <a:buChar char="●"/>
            </a:pPr>
            <a:r>
              <a:rPr lang="en"/>
              <a:t>Duplicates funding for practices that are already funded</a:t>
            </a:r>
            <a:endParaRPr/>
          </a:p>
          <a:p>
            <a:pPr indent="0" lvl="0" marL="0" rtl="0" algn="l">
              <a:spcBef>
                <a:spcPts val="1200"/>
              </a:spcBef>
              <a:spcAft>
                <a:spcPts val="1200"/>
              </a:spcAft>
              <a:buNone/>
            </a:pPr>
            <a:r>
              <a:t/>
            </a:r>
            <a:endParaRPr/>
          </a:p>
        </p:txBody>
      </p:sp>
      <p:sp>
        <p:nvSpPr>
          <p:cNvPr id="132" name="Google Shape;132;p23"/>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t>Observed outcomes</a:t>
            </a:r>
            <a:endParaRPr b="1" u="sng"/>
          </a:p>
          <a:p>
            <a:pPr indent="-317500" lvl="0" marL="457200" rtl="0" algn="l">
              <a:spcBef>
                <a:spcPts val="1200"/>
              </a:spcBef>
              <a:spcAft>
                <a:spcPts val="0"/>
              </a:spcAft>
              <a:buSzPts val="1400"/>
              <a:buChar char="●"/>
            </a:pPr>
            <a:r>
              <a:rPr lang="en"/>
              <a:t>Rates reflect work </a:t>
            </a:r>
            <a:r>
              <a:rPr lang="en"/>
              <a:t>being done</a:t>
            </a:r>
            <a:r>
              <a:rPr lang="en"/>
              <a:t>, farmer/TSP </a:t>
            </a:r>
            <a:r>
              <a:rPr lang="en"/>
              <a:t>interaction; which impact management changes that are field/zone specific</a:t>
            </a:r>
            <a:endParaRPr/>
          </a:p>
          <a:p>
            <a:pPr indent="-317500" lvl="0" marL="457200" rtl="0" algn="l">
              <a:spcBef>
                <a:spcPts val="0"/>
              </a:spcBef>
              <a:spcAft>
                <a:spcPts val="0"/>
              </a:spcAft>
              <a:buSzPts val="1400"/>
              <a:buChar char="●"/>
            </a:pPr>
            <a:r>
              <a:rPr lang="en"/>
              <a:t>Customer pays for measurable results </a:t>
            </a:r>
            <a:endParaRPr/>
          </a:p>
          <a:p>
            <a:pPr indent="-317500" lvl="0" marL="457200" rtl="0" algn="l">
              <a:spcBef>
                <a:spcPts val="0"/>
              </a:spcBef>
              <a:spcAft>
                <a:spcPts val="0"/>
              </a:spcAft>
              <a:buSzPts val="1400"/>
              <a:buChar char="●"/>
            </a:pPr>
            <a:r>
              <a:rPr lang="en"/>
              <a:t>Is unique in that it pays for measured and </a:t>
            </a:r>
            <a:r>
              <a:rPr lang="en"/>
              <a:t>observed</a:t>
            </a:r>
            <a:r>
              <a:rPr lang="en"/>
              <a:t> outcomes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Precision Ag</a:t>
            </a:r>
            <a:endParaRPr/>
          </a:p>
        </p:txBody>
      </p:sp>
      <p:sp>
        <p:nvSpPr>
          <p:cNvPr id="138" name="Google Shape;138;p2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a:t>Scott works with Ag leader </a:t>
            </a:r>
            <a:r>
              <a:rPr lang="en"/>
              <a:t>technology, a company out of Iowa that focuses on manufacturing row crop technology to measure and control inputs and outputs going to and from the field as applied and harvested. Some of this technology already exists on Vermont farms, and is being funded. A metric based program allows for some increased utilization of already funded projects and opens doors to explore new ways to capture and utilize data at the farm level. This won’t be a good fit for everyone, but for those it is, some of the proposed project can use precision agriculture, in the future technology could refine the metrics used in this program. </a:t>
            </a:r>
            <a:endParaRPr/>
          </a:p>
          <a:p>
            <a:pPr indent="0" lvl="0" marL="0" rtl="0" algn="l">
              <a:spcBef>
                <a:spcPts val="1200"/>
              </a:spcBef>
              <a:spcAft>
                <a:spcPts val="0"/>
              </a:spcAft>
              <a:buNone/>
            </a:pPr>
            <a:r>
              <a:rPr lang="en"/>
              <a:t>Currently working with</a:t>
            </a:r>
            <a:endParaRPr/>
          </a:p>
          <a:p>
            <a:pPr indent="-317182" lvl="0" marL="457200" rtl="0" algn="l">
              <a:spcBef>
                <a:spcPts val="1200"/>
              </a:spcBef>
              <a:spcAft>
                <a:spcPts val="0"/>
              </a:spcAft>
              <a:buSzPct val="100000"/>
              <a:buChar char="●"/>
            </a:pPr>
            <a:r>
              <a:rPr lang="en"/>
              <a:t>Planter technology that monitors each seed, collects down pressure (compaction data) and controls applied pressure.</a:t>
            </a:r>
            <a:endParaRPr/>
          </a:p>
          <a:p>
            <a:pPr indent="-317182" lvl="0" marL="457200" rtl="0" algn="l">
              <a:spcBef>
                <a:spcPts val="0"/>
              </a:spcBef>
              <a:spcAft>
                <a:spcPts val="0"/>
              </a:spcAft>
              <a:buSzPct val="100000"/>
              <a:buChar char="●"/>
            </a:pPr>
            <a:r>
              <a:rPr lang="en"/>
              <a:t>Manure application data collection and control</a:t>
            </a:r>
            <a:endParaRPr/>
          </a:p>
          <a:p>
            <a:pPr indent="-317182" lvl="0" marL="457200" rtl="0" algn="l">
              <a:spcBef>
                <a:spcPts val="0"/>
              </a:spcBef>
              <a:spcAft>
                <a:spcPts val="0"/>
              </a:spcAft>
              <a:buSzPct val="100000"/>
              <a:buChar char="●"/>
            </a:pPr>
            <a:r>
              <a:rPr lang="en"/>
              <a:t>Software the collects data from all applications such as planting data, fertilizer application, yield, soil sample results, soil type. We can use the data to construct GIS maps for decision making, variable rate application and for financial analysis.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and when will we use it (timing)</a:t>
            </a:r>
            <a:endParaRPr/>
          </a:p>
        </p:txBody>
      </p:sp>
      <p:sp>
        <p:nvSpPr>
          <p:cNvPr id="144" name="Google Shape;144;p25"/>
          <p:cNvSpPr txBox="1"/>
          <p:nvPr>
            <p:ph idx="1" type="body"/>
          </p:nvPr>
        </p:nvSpPr>
        <p:spPr>
          <a:xfrm>
            <a:off x="311700" y="1171600"/>
            <a:ext cx="8520600" cy="3397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Original </a:t>
            </a:r>
            <a:r>
              <a:rPr lang="en"/>
              <a:t>presentation</a:t>
            </a:r>
            <a:r>
              <a:rPr lang="en"/>
              <a:t> for PES included the full </a:t>
            </a:r>
            <a:r>
              <a:rPr lang="en"/>
              <a:t>implementation</a:t>
            </a:r>
            <a:r>
              <a:rPr lang="en"/>
              <a:t> of </a:t>
            </a:r>
            <a:r>
              <a:rPr lang="en"/>
              <a:t>precision</a:t>
            </a:r>
            <a:r>
              <a:rPr lang="en"/>
              <a:t> ag tools; costs were very high.</a:t>
            </a:r>
            <a:endParaRPr/>
          </a:p>
          <a:p>
            <a:pPr indent="0" lvl="0" marL="0" rtl="0" algn="l">
              <a:spcBef>
                <a:spcPts val="1200"/>
              </a:spcBef>
              <a:spcAft>
                <a:spcPts val="0"/>
              </a:spcAft>
              <a:buNone/>
            </a:pPr>
            <a:r>
              <a:rPr lang="en"/>
              <a:t>Some farmers have made an investment in some tools, such as tools for planting, harvest and manure application as well as software programs to view and work with data not </a:t>
            </a:r>
            <a:r>
              <a:rPr lang="en"/>
              <a:t>specifically</a:t>
            </a:r>
            <a:r>
              <a:rPr lang="en"/>
              <a:t> used for PES</a:t>
            </a:r>
            <a:endParaRPr/>
          </a:p>
          <a:p>
            <a:pPr indent="0" lvl="0" marL="0" rtl="0" algn="l">
              <a:spcBef>
                <a:spcPts val="1200"/>
              </a:spcBef>
              <a:spcAft>
                <a:spcPts val="0"/>
              </a:spcAft>
              <a:buNone/>
            </a:pPr>
            <a:r>
              <a:rPr lang="en"/>
              <a:t>As tools are developed they add </a:t>
            </a:r>
            <a:r>
              <a:rPr lang="en"/>
              <a:t>efficiency</a:t>
            </a:r>
            <a:r>
              <a:rPr lang="en"/>
              <a:t> and accuracy and over time can become </a:t>
            </a:r>
            <a:r>
              <a:rPr lang="en"/>
              <a:t>financially</a:t>
            </a:r>
            <a:r>
              <a:rPr lang="en"/>
              <a:t> more viable, potentially </a:t>
            </a:r>
            <a:r>
              <a:rPr lang="en"/>
              <a:t>changing</a:t>
            </a:r>
            <a:r>
              <a:rPr lang="en"/>
              <a:t> the way we measure. </a:t>
            </a:r>
            <a:endParaRPr/>
          </a:p>
          <a:p>
            <a:pPr indent="0" lvl="0" marL="0" rtl="0" algn="l">
              <a:spcBef>
                <a:spcPts val="1200"/>
              </a:spcBef>
              <a:spcAft>
                <a:spcPts val="0"/>
              </a:spcAft>
              <a:buNone/>
            </a:pPr>
            <a:r>
              <a:rPr lang="en"/>
              <a:t>Steering in this direction, without fully adopting it now, provides time for </a:t>
            </a:r>
            <a:r>
              <a:rPr lang="en"/>
              <a:t>education</a:t>
            </a:r>
            <a:r>
              <a:rPr lang="en"/>
              <a:t> and technical </a:t>
            </a:r>
            <a:r>
              <a:rPr lang="en"/>
              <a:t>advancement, it also gives us time to work with all farms</a:t>
            </a:r>
            <a:endParaRPr/>
          </a:p>
          <a:p>
            <a:pPr indent="0" lvl="0" marL="0" rtl="0" algn="l">
              <a:spcBef>
                <a:spcPts val="1200"/>
              </a:spcBef>
              <a:spcAft>
                <a:spcPts val="120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3920"/>
              <a:t>Mission</a:t>
            </a:r>
            <a:endParaRPr sz="3920"/>
          </a:p>
        </p:txBody>
      </p:sp>
      <p:sp>
        <p:nvSpPr>
          <p:cNvPr id="66" name="Google Shape;66;p14"/>
          <p:cNvSpPr txBox="1"/>
          <p:nvPr>
            <p:ph idx="1" type="body"/>
          </p:nvPr>
        </p:nvSpPr>
        <p:spPr>
          <a:xfrm>
            <a:off x="1071400" y="1727100"/>
            <a:ext cx="7061100" cy="2507400"/>
          </a:xfrm>
          <a:prstGeom prst="rect">
            <a:avLst/>
          </a:prstGeom>
        </p:spPr>
        <p:txBody>
          <a:bodyPr anchorCtr="0" anchor="t" bIns="91425" lIns="91425" spcFirstLastPara="1" rIns="91425" wrap="square" tIns="91425">
            <a:normAutofit/>
          </a:bodyPr>
          <a:lstStyle/>
          <a:p>
            <a:pPr indent="0" lvl="0" marL="0" rtl="0" algn="ctr">
              <a:lnSpc>
                <a:spcPct val="95000"/>
              </a:lnSpc>
              <a:spcBef>
                <a:spcPts val="0"/>
              </a:spcBef>
              <a:spcAft>
                <a:spcPts val="0"/>
              </a:spcAft>
              <a:buSzPts val="1018"/>
              <a:buNone/>
            </a:pPr>
            <a:r>
              <a:rPr lang="en" sz="1665">
                <a:solidFill>
                  <a:schemeClr val="dk1"/>
                </a:solidFill>
              </a:rPr>
              <a:t>Identify (enroll) farms that have a high aptitude for building soil health</a:t>
            </a:r>
            <a:endParaRPr sz="1665">
              <a:solidFill>
                <a:schemeClr val="dk1"/>
              </a:solidFill>
            </a:endParaRPr>
          </a:p>
          <a:p>
            <a:pPr indent="0" lvl="0" marL="457200" rtl="0" algn="ctr">
              <a:lnSpc>
                <a:spcPct val="95000"/>
              </a:lnSpc>
              <a:spcBef>
                <a:spcPts val="0"/>
              </a:spcBef>
              <a:spcAft>
                <a:spcPts val="0"/>
              </a:spcAft>
              <a:buSzPts val="1018"/>
              <a:buNone/>
            </a:pPr>
            <a:r>
              <a:t/>
            </a:r>
            <a:endParaRPr sz="1665">
              <a:solidFill>
                <a:schemeClr val="dk1"/>
              </a:solidFill>
            </a:endParaRPr>
          </a:p>
          <a:p>
            <a:pPr indent="0" lvl="0" marL="0" rtl="0" algn="ctr">
              <a:lnSpc>
                <a:spcPct val="95000"/>
              </a:lnSpc>
              <a:spcBef>
                <a:spcPts val="0"/>
              </a:spcBef>
              <a:spcAft>
                <a:spcPts val="0"/>
              </a:spcAft>
              <a:buSzPts val="1018"/>
              <a:buNone/>
            </a:pPr>
            <a:r>
              <a:rPr lang="en" sz="1665">
                <a:solidFill>
                  <a:schemeClr val="dk1"/>
                </a:solidFill>
              </a:rPr>
              <a:t>Reward the farms that </a:t>
            </a:r>
            <a:r>
              <a:rPr lang="en" sz="1665"/>
              <a:t>are both economically and environmentally sustainable</a:t>
            </a:r>
            <a:endParaRPr sz="1665">
              <a:solidFill>
                <a:schemeClr val="dk1"/>
              </a:solidFill>
            </a:endParaRPr>
          </a:p>
          <a:p>
            <a:pPr indent="0" lvl="0" marL="457200" rtl="0" algn="ctr">
              <a:lnSpc>
                <a:spcPct val="95000"/>
              </a:lnSpc>
              <a:spcBef>
                <a:spcPts val="0"/>
              </a:spcBef>
              <a:spcAft>
                <a:spcPts val="0"/>
              </a:spcAft>
              <a:buSzPts val="1018"/>
              <a:buNone/>
            </a:pPr>
            <a:r>
              <a:t/>
            </a:r>
            <a:endParaRPr sz="1665">
              <a:solidFill>
                <a:schemeClr val="dk1"/>
              </a:solidFill>
            </a:endParaRPr>
          </a:p>
          <a:p>
            <a:pPr indent="0" lvl="0" marL="0" rtl="0" algn="ctr">
              <a:lnSpc>
                <a:spcPct val="95000"/>
              </a:lnSpc>
              <a:spcBef>
                <a:spcPts val="0"/>
              </a:spcBef>
              <a:spcAft>
                <a:spcPts val="0"/>
              </a:spcAft>
              <a:buSzPts val="1018"/>
              <a:buNone/>
            </a:pPr>
            <a:r>
              <a:rPr lang="en" sz="1665">
                <a:solidFill>
                  <a:schemeClr val="dk1"/>
                </a:solidFill>
              </a:rPr>
              <a:t>Use metrics that can be done at the farm level</a:t>
            </a:r>
            <a:endParaRPr sz="1665">
              <a:solidFill>
                <a:schemeClr val="dk1"/>
              </a:solidFill>
            </a:endParaRPr>
          </a:p>
          <a:p>
            <a:pPr indent="0" lvl="0" marL="457200" rtl="0" algn="ctr">
              <a:lnSpc>
                <a:spcPct val="95000"/>
              </a:lnSpc>
              <a:spcBef>
                <a:spcPts val="0"/>
              </a:spcBef>
              <a:spcAft>
                <a:spcPts val="0"/>
              </a:spcAft>
              <a:buSzPts val="1018"/>
              <a:buNone/>
            </a:pPr>
            <a:r>
              <a:t/>
            </a:r>
            <a:endParaRPr sz="1665">
              <a:solidFill>
                <a:schemeClr val="dk1"/>
              </a:solidFill>
            </a:endParaRPr>
          </a:p>
          <a:p>
            <a:pPr indent="0" lvl="0" marL="0" rtl="0" algn="ctr">
              <a:lnSpc>
                <a:spcPct val="95000"/>
              </a:lnSpc>
              <a:spcBef>
                <a:spcPts val="0"/>
              </a:spcBef>
              <a:spcAft>
                <a:spcPts val="0"/>
              </a:spcAft>
              <a:buSzPts val="1018"/>
              <a:buNone/>
            </a:pPr>
            <a:r>
              <a:rPr lang="en" sz="1665">
                <a:solidFill>
                  <a:schemeClr val="dk1"/>
                </a:solidFill>
              </a:rPr>
              <a:t>Encourage </a:t>
            </a:r>
            <a:r>
              <a:rPr lang="en" sz="1665"/>
              <a:t>collaboration between farmers and</a:t>
            </a:r>
            <a:r>
              <a:rPr lang="en" sz="1665">
                <a:solidFill>
                  <a:schemeClr val="dk1"/>
                </a:solidFill>
              </a:rPr>
              <a:t> TSPs </a:t>
            </a:r>
            <a:endParaRPr sz="1665">
              <a:solidFill>
                <a:schemeClr val="dk1"/>
              </a:solidFill>
            </a:endParaRPr>
          </a:p>
          <a:p>
            <a:pPr indent="0" lvl="0" marL="0" rtl="0" algn="l">
              <a:lnSpc>
                <a:spcPct val="95000"/>
              </a:lnSpc>
              <a:spcBef>
                <a:spcPts val="0"/>
              </a:spcBef>
              <a:spcAft>
                <a:spcPts val="1200"/>
              </a:spcAft>
              <a:buSzPts val="1018"/>
              <a:buNone/>
            </a:pPr>
            <a:r>
              <a:t/>
            </a:r>
            <a:endParaRPr sz="1665"/>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3999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Eligibility Requirements</a:t>
            </a:r>
            <a:endParaRPr/>
          </a:p>
        </p:txBody>
      </p:sp>
      <p:sp>
        <p:nvSpPr>
          <p:cNvPr id="72" name="Google Shape;72;p1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Everyone is </a:t>
            </a:r>
            <a:r>
              <a:rPr lang="en"/>
              <a:t>eligible</a:t>
            </a:r>
            <a:r>
              <a:rPr lang="en"/>
              <a:t>, but you must score high enough to qualify for funding, so some pre planning and research would be advisable. </a:t>
            </a:r>
            <a:endParaRPr/>
          </a:p>
          <a:p>
            <a:pPr indent="0" lvl="0" marL="914400" rtl="0" algn="l">
              <a:spcBef>
                <a:spcPts val="1200"/>
              </a:spcBef>
              <a:spcAft>
                <a:spcPts val="1200"/>
              </a:spcAft>
              <a:buNone/>
            </a:pPr>
            <a:r>
              <a:t/>
            </a:r>
            <a:endParaRPr/>
          </a:p>
        </p:txBody>
      </p:sp>
      <p:sp>
        <p:nvSpPr>
          <p:cNvPr id="73" name="Google Shape;73;p1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Enrollment is Voluntary</a:t>
            </a:r>
            <a:endParaRPr/>
          </a:p>
          <a:p>
            <a:pPr indent="-317500" lvl="0" marL="457200" rtl="0" algn="l">
              <a:spcBef>
                <a:spcPts val="0"/>
              </a:spcBef>
              <a:spcAft>
                <a:spcPts val="0"/>
              </a:spcAft>
              <a:buSzPts val="1400"/>
              <a:buChar char="●"/>
            </a:pPr>
            <a:r>
              <a:rPr lang="en"/>
              <a:t>Farmers can enroll management zones of up to 15 acres</a:t>
            </a:r>
            <a:endParaRPr/>
          </a:p>
          <a:p>
            <a:pPr indent="-304800" lvl="1" marL="914400" rtl="0" algn="l">
              <a:spcBef>
                <a:spcPts val="0"/>
              </a:spcBef>
              <a:spcAft>
                <a:spcPts val="0"/>
              </a:spcAft>
              <a:buSzPts val="1200"/>
              <a:buChar char="○"/>
            </a:pPr>
            <a:r>
              <a:rPr lang="en"/>
              <a:t>No more than 2 soil types/zone</a:t>
            </a:r>
            <a:endParaRPr/>
          </a:p>
          <a:p>
            <a:pPr indent="-304800" lvl="1" marL="914400" rtl="0" algn="l">
              <a:spcBef>
                <a:spcPts val="0"/>
              </a:spcBef>
              <a:spcAft>
                <a:spcPts val="0"/>
              </a:spcAft>
              <a:buSzPts val="1200"/>
              <a:buChar char="○"/>
            </a:pPr>
            <a:r>
              <a:rPr lang="en"/>
              <a:t>Should be one management structure</a:t>
            </a:r>
            <a:endParaRPr/>
          </a:p>
          <a:p>
            <a:pPr indent="0" lvl="0" marL="914400" rtl="0" algn="l">
              <a:spcBef>
                <a:spcPts val="1200"/>
              </a:spcBef>
              <a:spcAft>
                <a:spcPts val="0"/>
              </a:spcAft>
              <a:buNone/>
            </a:pPr>
            <a:r>
              <a:t/>
            </a:r>
            <a:endParaRPr/>
          </a:p>
          <a:p>
            <a:pPr indent="0" lvl="0" marL="914400" rtl="0" algn="l">
              <a:spcBef>
                <a:spcPts val="1200"/>
              </a:spcBef>
              <a:spcAft>
                <a:spcPts val="1200"/>
              </a:spcAft>
              <a:buNone/>
            </a:pPr>
            <a:r>
              <a:t/>
            </a:r>
            <a:endParaRPr/>
          </a:p>
        </p:txBody>
      </p:sp>
      <p:sp>
        <p:nvSpPr>
          <p:cNvPr id="74" name="Google Shape;74;p15"/>
          <p:cNvSpPr txBox="1"/>
          <p:nvPr>
            <p:ph type="title"/>
          </p:nvPr>
        </p:nvSpPr>
        <p:spPr>
          <a:xfrm>
            <a:off x="4728150" y="445025"/>
            <a:ext cx="3999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Enrollment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445025"/>
            <a:ext cx="4260300" cy="597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Measuring Outcomes</a:t>
            </a:r>
            <a:endParaRPr/>
          </a:p>
        </p:txBody>
      </p:sp>
      <p:sp>
        <p:nvSpPr>
          <p:cNvPr id="80" name="Google Shape;80;p16"/>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Soil Organic Matter</a:t>
            </a:r>
            <a:endParaRPr/>
          </a:p>
          <a:p>
            <a:pPr indent="-304800" lvl="1" marL="914400" rtl="0" algn="l">
              <a:spcBef>
                <a:spcPts val="0"/>
              </a:spcBef>
              <a:spcAft>
                <a:spcPts val="0"/>
              </a:spcAft>
              <a:buSzPts val="1200"/>
              <a:buChar char="○"/>
            </a:pPr>
            <a:r>
              <a:rPr lang="en"/>
              <a:t>Soil sample, could be presented as GIS map</a:t>
            </a:r>
            <a:endParaRPr/>
          </a:p>
          <a:p>
            <a:pPr indent="-317500" lvl="0" marL="457200" rtl="0" algn="l">
              <a:spcBef>
                <a:spcPts val="0"/>
              </a:spcBef>
              <a:spcAft>
                <a:spcPts val="0"/>
              </a:spcAft>
              <a:buSzPts val="1400"/>
              <a:buChar char="●"/>
            </a:pPr>
            <a:r>
              <a:rPr lang="en"/>
              <a:t>Root Depth and Density</a:t>
            </a:r>
            <a:endParaRPr/>
          </a:p>
          <a:p>
            <a:pPr indent="-304800" lvl="1" marL="914400" rtl="0" algn="l">
              <a:spcBef>
                <a:spcPts val="0"/>
              </a:spcBef>
              <a:spcAft>
                <a:spcPts val="0"/>
              </a:spcAft>
              <a:buSzPts val="1200"/>
              <a:buChar char="○"/>
            </a:pPr>
            <a:r>
              <a:rPr lang="en"/>
              <a:t>Soil Test Pit</a:t>
            </a:r>
            <a:endParaRPr/>
          </a:p>
          <a:p>
            <a:pPr indent="-317500" lvl="0" marL="457200" rtl="0" algn="l">
              <a:spcBef>
                <a:spcPts val="0"/>
              </a:spcBef>
              <a:spcAft>
                <a:spcPts val="0"/>
              </a:spcAft>
              <a:buSzPts val="1400"/>
              <a:buChar char="●"/>
            </a:pPr>
            <a:r>
              <a:rPr lang="en"/>
              <a:t>Economic Sustainability</a:t>
            </a:r>
            <a:endParaRPr/>
          </a:p>
          <a:p>
            <a:pPr indent="-304800" lvl="1" marL="914400" rtl="0" algn="l">
              <a:spcBef>
                <a:spcPts val="0"/>
              </a:spcBef>
              <a:spcAft>
                <a:spcPts val="0"/>
              </a:spcAft>
              <a:buSzPts val="1200"/>
              <a:buChar char="○"/>
            </a:pPr>
            <a:r>
              <a:rPr lang="en"/>
              <a:t>Profit/loss statement</a:t>
            </a:r>
            <a:endParaRPr/>
          </a:p>
          <a:p>
            <a:pPr indent="-317500" lvl="0" marL="457200" rtl="0" algn="l">
              <a:spcBef>
                <a:spcPts val="0"/>
              </a:spcBef>
              <a:spcAft>
                <a:spcPts val="0"/>
              </a:spcAft>
              <a:buSzPts val="1400"/>
              <a:buChar char="●"/>
            </a:pPr>
            <a:r>
              <a:rPr lang="en"/>
              <a:t>Days w/ non-terminated vegetation</a:t>
            </a:r>
            <a:endParaRPr/>
          </a:p>
          <a:p>
            <a:pPr indent="-304800" lvl="1" marL="914400" rtl="0" algn="l">
              <a:spcBef>
                <a:spcPts val="0"/>
              </a:spcBef>
              <a:spcAft>
                <a:spcPts val="0"/>
              </a:spcAft>
              <a:buSzPts val="1200"/>
              <a:buChar char="○"/>
            </a:pPr>
            <a:r>
              <a:rPr lang="en"/>
              <a:t>NDVI Data?</a:t>
            </a:r>
            <a:endParaRPr/>
          </a:p>
          <a:p>
            <a:pPr indent="-317500" lvl="0" marL="457200" rtl="0" algn="l">
              <a:spcBef>
                <a:spcPts val="0"/>
              </a:spcBef>
              <a:spcAft>
                <a:spcPts val="0"/>
              </a:spcAft>
              <a:buSzPts val="1400"/>
              <a:buChar char="●"/>
            </a:pPr>
            <a:r>
              <a:rPr lang="en"/>
              <a:t>Oak Tree Test</a:t>
            </a:r>
            <a:endParaRPr/>
          </a:p>
          <a:p>
            <a:pPr indent="-304800" lvl="1" marL="914400" rtl="0" algn="l">
              <a:spcBef>
                <a:spcPts val="0"/>
              </a:spcBef>
              <a:spcAft>
                <a:spcPts val="0"/>
              </a:spcAft>
              <a:buSzPts val="1200"/>
              <a:buChar char="○"/>
            </a:pPr>
            <a:r>
              <a:rPr lang="en"/>
              <a:t>Compare OG and Water Filtration in zones to those tested at nearest oak tree</a:t>
            </a:r>
            <a:endParaRPr/>
          </a:p>
          <a:p>
            <a:pPr indent="-317500" lvl="0" marL="457200" rtl="0" algn="l">
              <a:spcBef>
                <a:spcPts val="0"/>
              </a:spcBef>
              <a:spcAft>
                <a:spcPts val="0"/>
              </a:spcAft>
              <a:buSzPts val="1400"/>
              <a:buChar char="●"/>
            </a:pPr>
            <a:r>
              <a:rPr lang="en"/>
              <a:t>Impervious land area</a:t>
            </a:r>
            <a:endParaRPr/>
          </a:p>
          <a:p>
            <a:pPr indent="-304800" lvl="1" marL="914400" rtl="0" algn="l">
              <a:spcBef>
                <a:spcPts val="0"/>
              </a:spcBef>
              <a:spcAft>
                <a:spcPts val="0"/>
              </a:spcAft>
              <a:buSzPts val="1200"/>
              <a:buChar char="○"/>
            </a:pPr>
            <a:r>
              <a:rPr lang="en"/>
              <a:t>To be determined</a:t>
            </a:r>
            <a:endParaRPr/>
          </a:p>
        </p:txBody>
      </p:sp>
      <p:sp>
        <p:nvSpPr>
          <p:cNvPr id="81" name="Google Shape;81;p16"/>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Farmers conduct their own testing</a:t>
            </a:r>
            <a:endParaRPr/>
          </a:p>
          <a:p>
            <a:pPr indent="-317500" lvl="0" marL="457200" rtl="0" algn="l">
              <a:spcBef>
                <a:spcPts val="0"/>
              </a:spcBef>
              <a:spcAft>
                <a:spcPts val="0"/>
              </a:spcAft>
              <a:buSzPts val="1400"/>
              <a:buChar char="●"/>
            </a:pPr>
            <a:r>
              <a:rPr lang="en"/>
              <a:t>Verification schedule is variable</a:t>
            </a:r>
            <a:endParaRPr/>
          </a:p>
          <a:p>
            <a:pPr indent="-304800" lvl="1" marL="914400" rtl="0" algn="l">
              <a:spcBef>
                <a:spcPts val="0"/>
              </a:spcBef>
              <a:spcAft>
                <a:spcPts val="0"/>
              </a:spcAft>
              <a:buSzPts val="1200"/>
              <a:buChar char="○"/>
            </a:pPr>
            <a:r>
              <a:rPr lang="en"/>
              <a:t>Many zones would be annual</a:t>
            </a:r>
            <a:endParaRPr/>
          </a:p>
          <a:p>
            <a:pPr indent="-304800" lvl="1" marL="914400" rtl="0" algn="l">
              <a:spcBef>
                <a:spcPts val="0"/>
              </a:spcBef>
              <a:spcAft>
                <a:spcPts val="0"/>
              </a:spcAft>
              <a:buSzPts val="1200"/>
              <a:buChar char="○"/>
            </a:pPr>
            <a:r>
              <a:rPr lang="en"/>
              <a:t>Hay fields–maybe every 5 years</a:t>
            </a:r>
            <a:endParaRPr/>
          </a:p>
          <a:p>
            <a:pPr indent="-304800" lvl="1" marL="914400" rtl="0" algn="l">
              <a:spcBef>
                <a:spcPts val="0"/>
              </a:spcBef>
              <a:spcAft>
                <a:spcPts val="0"/>
              </a:spcAft>
              <a:buSzPts val="1200"/>
              <a:buChar char="○"/>
            </a:pPr>
            <a:r>
              <a:rPr lang="en"/>
              <a:t>Maple–may not need soil pit </a:t>
            </a:r>
            <a:endParaRPr/>
          </a:p>
          <a:p>
            <a:pPr indent="-317500" lvl="0" marL="457200" rtl="0" algn="l">
              <a:spcBef>
                <a:spcPts val="0"/>
              </a:spcBef>
              <a:spcAft>
                <a:spcPts val="0"/>
              </a:spcAft>
              <a:buSzPts val="1400"/>
              <a:buChar char="●"/>
            </a:pPr>
            <a:r>
              <a:rPr lang="en"/>
              <a:t>Program will probably need a 3rd Party Verifier</a:t>
            </a:r>
            <a:endParaRPr/>
          </a:p>
          <a:p>
            <a:pPr indent="-304800" lvl="1" marL="914400" rtl="0" algn="l">
              <a:spcBef>
                <a:spcPts val="0"/>
              </a:spcBef>
              <a:spcAft>
                <a:spcPts val="0"/>
              </a:spcAft>
              <a:buSzPts val="1200"/>
              <a:buChar char="○"/>
            </a:pPr>
            <a:r>
              <a:rPr lang="en"/>
              <a:t>Contracted party</a:t>
            </a:r>
            <a:endParaRPr/>
          </a:p>
          <a:p>
            <a:pPr indent="-304800" lvl="1" marL="914400" rtl="0" algn="l">
              <a:spcBef>
                <a:spcPts val="0"/>
              </a:spcBef>
              <a:spcAft>
                <a:spcPts val="0"/>
              </a:spcAft>
              <a:buSzPts val="1200"/>
              <a:buChar char="○"/>
            </a:pPr>
            <a:r>
              <a:rPr lang="en"/>
              <a:t>TSP</a:t>
            </a:r>
            <a:endParaRPr/>
          </a:p>
          <a:p>
            <a:pPr indent="-304800" lvl="1" marL="914400" rtl="0" algn="l">
              <a:spcBef>
                <a:spcPts val="0"/>
              </a:spcBef>
              <a:spcAft>
                <a:spcPts val="0"/>
              </a:spcAft>
              <a:buSzPts val="1200"/>
              <a:buChar char="○"/>
            </a:pPr>
            <a:r>
              <a:rPr lang="en"/>
              <a:t>Crop Advisors (because it’s an interaction to look at whole-farm picture)</a:t>
            </a:r>
            <a:endParaRPr/>
          </a:p>
        </p:txBody>
      </p:sp>
      <p:sp>
        <p:nvSpPr>
          <p:cNvPr id="82" name="Google Shape;82;p16"/>
          <p:cNvSpPr txBox="1"/>
          <p:nvPr>
            <p:ph type="title"/>
          </p:nvPr>
        </p:nvSpPr>
        <p:spPr>
          <a:xfrm>
            <a:off x="4750350" y="445025"/>
            <a:ext cx="4260300" cy="597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Verification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Sample Score Sheet/1</a:t>
            </a:r>
            <a:endParaRPr/>
          </a:p>
        </p:txBody>
      </p:sp>
      <p:sp>
        <p:nvSpPr>
          <p:cNvPr id="88" name="Google Shape;88;p17"/>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None/>
            </a:pPr>
            <a:r>
              <a:rPr lang="en" sz="1500">
                <a:solidFill>
                  <a:schemeClr val="dk1"/>
                </a:solidFill>
              </a:rPr>
              <a:t>1. </a:t>
            </a:r>
            <a:r>
              <a:rPr lang="en" sz="1500" u="sng">
                <a:solidFill>
                  <a:schemeClr val="dk1"/>
                </a:solidFill>
              </a:rPr>
              <a:t>Farm is RAP compliant</a:t>
            </a:r>
            <a:endParaRPr sz="1500" u="sng">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Yes                       20</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No                        0</a:t>
            </a:r>
            <a:endParaRPr>
              <a:solidFill>
                <a:schemeClr val="dk1"/>
              </a:solidFill>
            </a:endParaRPr>
          </a:p>
          <a:p>
            <a:pPr indent="0" lvl="0" marL="0" rtl="0" algn="l">
              <a:spcBef>
                <a:spcPts val="0"/>
              </a:spcBef>
              <a:spcAft>
                <a:spcPts val="0"/>
              </a:spcAft>
              <a:buClr>
                <a:schemeClr val="dk1"/>
              </a:buClr>
              <a:buSzPts val="1100"/>
              <a:buFont typeface="Arial"/>
              <a:buNone/>
            </a:pPr>
            <a:r>
              <a:t/>
            </a:r>
            <a:endParaRPr sz="1500">
              <a:solidFill>
                <a:schemeClr val="dk1"/>
              </a:solidFill>
            </a:endParaRPr>
          </a:p>
          <a:p>
            <a:pPr indent="0" lvl="0" marL="457200" rtl="0" algn="l">
              <a:spcBef>
                <a:spcPts val="0"/>
              </a:spcBef>
              <a:spcAft>
                <a:spcPts val="0"/>
              </a:spcAft>
              <a:buNone/>
            </a:pPr>
            <a:r>
              <a:rPr lang="en" sz="1500">
                <a:solidFill>
                  <a:schemeClr val="dk1"/>
                </a:solidFill>
              </a:rPr>
              <a:t>2. </a:t>
            </a:r>
            <a:r>
              <a:rPr lang="en" sz="1500" u="sng">
                <a:solidFill>
                  <a:schemeClr val="dk1"/>
                </a:solidFill>
              </a:rPr>
              <a:t>Soil organic matter- Attach soil sample or GIS map in report</a:t>
            </a:r>
            <a:endParaRPr sz="1500" u="sng">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0-1%                      0</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1-2%                      4</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2-3%                      8</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3-4%                      12</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4-5%                      16</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5%+                       20</a:t>
            </a:r>
            <a:endParaRPr sz="1900"/>
          </a:p>
        </p:txBody>
      </p:sp>
      <p:sp>
        <p:nvSpPr>
          <p:cNvPr id="89" name="Google Shape;89;p17"/>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500">
                <a:solidFill>
                  <a:schemeClr val="dk1"/>
                </a:solidFill>
              </a:rPr>
              <a:t>3.</a:t>
            </a:r>
            <a:r>
              <a:rPr lang="en" sz="1500" u="sng">
                <a:solidFill>
                  <a:schemeClr val="dk1"/>
                </a:solidFill>
              </a:rPr>
              <a:t> Root depth from a test pit post harvest  Must measure 24 roots within 3 feet.</a:t>
            </a:r>
            <a:r>
              <a:rPr lang="en" sz="1500" u="sng">
                <a:solidFill>
                  <a:schemeClr val="dk1"/>
                </a:solidFill>
                <a:highlight>
                  <a:schemeClr val="accent1"/>
                </a:highlight>
              </a:rPr>
              <a:t> Could include more bio diverse observations- May be exemptions after year 1 for trees and </a:t>
            </a:r>
            <a:r>
              <a:rPr lang="en" sz="1500" u="sng">
                <a:solidFill>
                  <a:schemeClr val="dk1"/>
                </a:solidFill>
                <a:highlight>
                  <a:schemeClr val="accent1"/>
                </a:highlight>
              </a:rPr>
              <a:t>continuous</a:t>
            </a:r>
            <a:r>
              <a:rPr lang="en" sz="1500" u="sng">
                <a:solidFill>
                  <a:schemeClr val="dk1"/>
                </a:solidFill>
                <a:highlight>
                  <a:schemeClr val="accent1"/>
                </a:highlight>
              </a:rPr>
              <a:t> hay</a:t>
            </a:r>
            <a:endParaRPr sz="1500" u="sng">
              <a:solidFill>
                <a:schemeClr val="dk1"/>
              </a:solidFill>
              <a:highlight>
                <a:schemeClr val="accent1"/>
              </a:highlight>
            </a:endParaRPr>
          </a:p>
          <a:p>
            <a:pPr indent="0" lvl="0" marL="457200" rtl="0" algn="l">
              <a:spcBef>
                <a:spcPts val="0"/>
              </a:spcBef>
              <a:spcAft>
                <a:spcPts val="0"/>
              </a:spcAft>
              <a:buClr>
                <a:schemeClr val="dk1"/>
              </a:buClr>
              <a:buSzPts val="1100"/>
              <a:buFont typeface="Arial"/>
              <a:buNone/>
            </a:pPr>
            <a:r>
              <a:rPr lang="en">
                <a:solidFill>
                  <a:schemeClr val="dk1"/>
                </a:solidFill>
              </a:rPr>
              <a:t>0-2”                       0</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2-6”                       4</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6-10”                     8</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10-20”                   12</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20-30”                   16</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30”+                      20 </a:t>
            </a:r>
            <a:endParaRPr>
              <a:solidFill>
                <a:schemeClr val="dk1"/>
              </a:solidFill>
            </a:endParaRPr>
          </a:p>
          <a:p>
            <a:pPr indent="0" lvl="0" marL="0" rtl="0" algn="l">
              <a:spcBef>
                <a:spcPts val="0"/>
              </a:spcBef>
              <a:spcAft>
                <a:spcPts val="0"/>
              </a:spcAft>
              <a:buClr>
                <a:schemeClr val="dk1"/>
              </a:buClr>
              <a:buSzPts val="1100"/>
              <a:buFont typeface="Arial"/>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Sample Score Sheet/2</a:t>
            </a:r>
            <a:endParaRPr/>
          </a:p>
        </p:txBody>
      </p:sp>
      <p:sp>
        <p:nvSpPr>
          <p:cNvPr id="95" name="Google Shape;95;p18"/>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Clr>
                <a:schemeClr val="dk1"/>
              </a:buClr>
              <a:buSzPts val="1100"/>
              <a:buFont typeface="Arial"/>
              <a:buNone/>
            </a:pPr>
            <a:r>
              <a:rPr lang="en" sz="1500">
                <a:solidFill>
                  <a:schemeClr val="dk1"/>
                </a:solidFill>
              </a:rPr>
              <a:t>4. </a:t>
            </a:r>
            <a:r>
              <a:rPr lang="en" sz="1500" u="sng">
                <a:solidFill>
                  <a:schemeClr val="dk1"/>
                </a:solidFill>
              </a:rPr>
              <a:t>Economic sustainability Land enrolled produces how much profit/acre</a:t>
            </a:r>
            <a:endParaRPr sz="1500" u="sng">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$0-25                    0</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$25-50                  4</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$50-100                8</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$100-200             12</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$200-400              16 </a:t>
            </a:r>
            <a:endParaRPr>
              <a:solidFill>
                <a:schemeClr val="dk1"/>
              </a:solidFill>
            </a:endParaRPr>
          </a:p>
          <a:p>
            <a:pPr indent="0" lvl="0" marL="457200" rtl="0" algn="l">
              <a:spcBef>
                <a:spcPts val="0"/>
              </a:spcBef>
              <a:spcAft>
                <a:spcPts val="0"/>
              </a:spcAft>
              <a:buClr>
                <a:schemeClr val="dk1"/>
              </a:buClr>
              <a:buSzPts val="1100"/>
              <a:buFont typeface="Arial"/>
              <a:buNone/>
            </a:pPr>
            <a:r>
              <a:rPr lang="en">
                <a:solidFill>
                  <a:schemeClr val="dk1"/>
                </a:solidFill>
              </a:rPr>
              <a:t>$400+                   20 </a:t>
            </a:r>
            <a:endParaRPr/>
          </a:p>
        </p:txBody>
      </p:sp>
      <p:sp>
        <p:nvSpPr>
          <p:cNvPr id="96" name="Google Shape;96;p18"/>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0" lvl="0" marL="457200" rtl="0" algn="l">
              <a:lnSpc>
                <a:spcPct val="115000"/>
              </a:lnSpc>
              <a:spcBef>
                <a:spcPts val="0"/>
              </a:spcBef>
              <a:spcAft>
                <a:spcPts val="0"/>
              </a:spcAft>
              <a:buNone/>
            </a:pPr>
            <a:r>
              <a:rPr lang="en"/>
              <a:t>5.</a:t>
            </a:r>
            <a:r>
              <a:rPr lang="en" u="sng">
                <a:solidFill>
                  <a:schemeClr val="dk1"/>
                </a:solidFill>
              </a:rPr>
              <a:t>Days enrolled land has non terminated vegetation</a:t>
            </a:r>
            <a:endParaRPr>
              <a:solidFill>
                <a:schemeClr val="dk1"/>
              </a:solidFill>
            </a:endParaRPr>
          </a:p>
          <a:p>
            <a:pPr indent="0" lvl="0" marL="457200" rtl="0" algn="l">
              <a:lnSpc>
                <a:spcPct val="115000"/>
              </a:lnSpc>
              <a:spcBef>
                <a:spcPts val="0"/>
              </a:spcBef>
              <a:spcAft>
                <a:spcPts val="0"/>
              </a:spcAft>
              <a:buNone/>
            </a:pPr>
            <a:r>
              <a:rPr lang="en" sz="1300">
                <a:solidFill>
                  <a:schemeClr val="dk1"/>
                </a:solidFill>
              </a:rPr>
              <a:t>0-200                   0</a:t>
            </a:r>
            <a:endParaRPr sz="1300">
              <a:solidFill>
                <a:schemeClr val="dk1"/>
              </a:solidFill>
            </a:endParaRPr>
          </a:p>
          <a:p>
            <a:pPr indent="0" lvl="0" marL="457200" rtl="0" algn="l">
              <a:spcBef>
                <a:spcPts val="0"/>
              </a:spcBef>
              <a:spcAft>
                <a:spcPts val="0"/>
              </a:spcAft>
              <a:buClr>
                <a:schemeClr val="dk1"/>
              </a:buClr>
              <a:buSzPts val="1100"/>
              <a:buFont typeface="Arial"/>
              <a:buNone/>
            </a:pPr>
            <a:r>
              <a:rPr lang="en" sz="1300">
                <a:solidFill>
                  <a:schemeClr val="dk1"/>
                </a:solidFill>
              </a:rPr>
              <a:t>200-225               4</a:t>
            </a:r>
            <a:endParaRPr sz="1300">
              <a:solidFill>
                <a:schemeClr val="dk1"/>
              </a:solidFill>
            </a:endParaRPr>
          </a:p>
          <a:p>
            <a:pPr indent="0" lvl="0" marL="457200" rtl="0" algn="l">
              <a:spcBef>
                <a:spcPts val="0"/>
              </a:spcBef>
              <a:spcAft>
                <a:spcPts val="0"/>
              </a:spcAft>
              <a:buClr>
                <a:schemeClr val="dk1"/>
              </a:buClr>
              <a:buSzPts val="1100"/>
              <a:buFont typeface="Arial"/>
              <a:buNone/>
            </a:pPr>
            <a:r>
              <a:rPr lang="en" sz="1300">
                <a:solidFill>
                  <a:schemeClr val="dk1"/>
                </a:solidFill>
              </a:rPr>
              <a:t>225-250               8</a:t>
            </a:r>
            <a:endParaRPr sz="1300">
              <a:solidFill>
                <a:schemeClr val="dk1"/>
              </a:solidFill>
            </a:endParaRPr>
          </a:p>
          <a:p>
            <a:pPr indent="0" lvl="0" marL="457200" rtl="0" algn="l">
              <a:spcBef>
                <a:spcPts val="0"/>
              </a:spcBef>
              <a:spcAft>
                <a:spcPts val="0"/>
              </a:spcAft>
              <a:buClr>
                <a:schemeClr val="dk1"/>
              </a:buClr>
              <a:buSzPts val="1100"/>
              <a:buFont typeface="Arial"/>
              <a:buNone/>
            </a:pPr>
            <a:r>
              <a:rPr lang="en" sz="1300">
                <a:solidFill>
                  <a:schemeClr val="dk1"/>
                </a:solidFill>
              </a:rPr>
              <a:t>250-339               12</a:t>
            </a:r>
            <a:endParaRPr sz="1300">
              <a:solidFill>
                <a:schemeClr val="dk1"/>
              </a:solidFill>
            </a:endParaRPr>
          </a:p>
          <a:p>
            <a:pPr indent="0" lvl="0" marL="457200" rtl="0" algn="l">
              <a:spcBef>
                <a:spcPts val="0"/>
              </a:spcBef>
              <a:spcAft>
                <a:spcPts val="0"/>
              </a:spcAft>
              <a:buClr>
                <a:schemeClr val="dk1"/>
              </a:buClr>
              <a:buSzPts val="1100"/>
              <a:buFont typeface="Arial"/>
              <a:buNone/>
            </a:pPr>
            <a:r>
              <a:rPr lang="en" sz="1300">
                <a:solidFill>
                  <a:schemeClr val="dk1"/>
                </a:solidFill>
              </a:rPr>
              <a:t>340-364               16</a:t>
            </a:r>
            <a:endParaRPr sz="1300">
              <a:solidFill>
                <a:schemeClr val="dk1"/>
              </a:solidFill>
            </a:endParaRPr>
          </a:p>
          <a:p>
            <a:pPr indent="0" lvl="0" marL="457200" rtl="0" algn="l">
              <a:spcBef>
                <a:spcPts val="0"/>
              </a:spcBef>
              <a:spcAft>
                <a:spcPts val="0"/>
              </a:spcAft>
              <a:buClr>
                <a:schemeClr val="dk1"/>
              </a:buClr>
              <a:buSzPts val="1100"/>
              <a:buFont typeface="Arial"/>
              <a:buNone/>
            </a:pPr>
            <a:r>
              <a:rPr lang="en" sz="1300">
                <a:solidFill>
                  <a:schemeClr val="dk1"/>
                </a:solidFill>
              </a:rPr>
              <a:t>365                      20</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Sample Score Sheet/3</a:t>
            </a:r>
            <a:endParaRPr/>
          </a:p>
        </p:txBody>
      </p:sp>
      <p:sp>
        <p:nvSpPr>
          <p:cNvPr id="102" name="Google Shape;102;p19"/>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Clr>
                <a:schemeClr val="dk1"/>
              </a:buClr>
              <a:buSzPts val="1100"/>
              <a:buFont typeface="Arial"/>
              <a:buNone/>
            </a:pPr>
            <a:r>
              <a:rPr lang="en" sz="1500" u="sng">
                <a:solidFill>
                  <a:schemeClr val="dk1"/>
                </a:solidFill>
              </a:rPr>
              <a:t>Oak (Maple) tree test: Bonus points</a:t>
            </a:r>
            <a:endParaRPr sz="1500" u="sng">
              <a:solidFill>
                <a:schemeClr val="dk1"/>
              </a:solidFill>
            </a:endParaRPr>
          </a:p>
          <a:p>
            <a:pPr indent="0" lvl="0" marL="914400" rtl="0" algn="l">
              <a:spcBef>
                <a:spcPts val="0"/>
              </a:spcBef>
              <a:spcAft>
                <a:spcPts val="0"/>
              </a:spcAft>
              <a:buNone/>
            </a:pPr>
            <a:r>
              <a:rPr lang="en" sz="1500">
                <a:solidFill>
                  <a:schemeClr val="dk1"/>
                </a:solidFill>
              </a:rPr>
              <a:t>Organic Matter</a:t>
            </a:r>
            <a:endParaRPr sz="1500">
              <a:solidFill>
                <a:schemeClr val="dk1"/>
              </a:solidFill>
            </a:endParaRPr>
          </a:p>
          <a:p>
            <a:pPr indent="0" lvl="0" marL="914400" rtl="0" algn="l">
              <a:spcBef>
                <a:spcPts val="0"/>
              </a:spcBef>
              <a:spcAft>
                <a:spcPts val="0"/>
              </a:spcAft>
              <a:buClr>
                <a:schemeClr val="dk1"/>
              </a:buClr>
              <a:buSzPts val="1100"/>
              <a:buFont typeface="Arial"/>
              <a:buNone/>
            </a:pPr>
            <a:r>
              <a:rPr lang="en" sz="1500">
                <a:solidFill>
                  <a:schemeClr val="dk1"/>
                </a:solidFill>
              </a:rPr>
              <a:t>Yes             3</a:t>
            </a:r>
            <a:endParaRPr sz="1500">
              <a:solidFill>
                <a:schemeClr val="dk1"/>
              </a:solidFill>
            </a:endParaRPr>
          </a:p>
          <a:p>
            <a:pPr indent="0" lvl="0" marL="914400" rtl="0" algn="l">
              <a:spcBef>
                <a:spcPts val="0"/>
              </a:spcBef>
              <a:spcAft>
                <a:spcPts val="0"/>
              </a:spcAft>
              <a:buClr>
                <a:schemeClr val="dk1"/>
              </a:buClr>
              <a:buSzPts val="1100"/>
              <a:buFont typeface="Arial"/>
              <a:buNone/>
            </a:pPr>
            <a:r>
              <a:rPr lang="en" sz="1500">
                <a:solidFill>
                  <a:schemeClr val="dk1"/>
                </a:solidFill>
              </a:rPr>
              <a:t>Water Filtration</a:t>
            </a:r>
            <a:endParaRPr sz="1500">
              <a:solidFill>
                <a:schemeClr val="dk1"/>
              </a:solidFill>
              <a:highlight>
                <a:srgbClr val="FF0000"/>
              </a:highlight>
            </a:endParaRPr>
          </a:p>
          <a:p>
            <a:pPr indent="0" lvl="0" marL="914400" rtl="0" algn="l">
              <a:spcBef>
                <a:spcPts val="0"/>
              </a:spcBef>
              <a:spcAft>
                <a:spcPts val="0"/>
              </a:spcAft>
              <a:buClr>
                <a:schemeClr val="dk1"/>
              </a:buClr>
              <a:buSzPts val="1100"/>
              <a:buFont typeface="Arial"/>
              <a:buNone/>
            </a:pPr>
            <a:r>
              <a:rPr lang="en" sz="1500">
                <a:solidFill>
                  <a:schemeClr val="dk1"/>
                </a:solidFill>
              </a:rPr>
              <a:t>Yes             3</a:t>
            </a:r>
            <a:endParaRPr sz="1500">
              <a:solidFill>
                <a:schemeClr val="dk1"/>
              </a:solidFill>
            </a:endParaRPr>
          </a:p>
          <a:p>
            <a:pPr indent="0" lvl="0" marL="457200" rtl="0" algn="l">
              <a:spcBef>
                <a:spcPts val="0"/>
              </a:spcBef>
              <a:spcAft>
                <a:spcPts val="0"/>
              </a:spcAft>
              <a:buClr>
                <a:schemeClr val="dk1"/>
              </a:buClr>
              <a:buSzPts val="1100"/>
              <a:buFont typeface="Arial"/>
              <a:buNone/>
            </a:pPr>
            <a:r>
              <a:t/>
            </a:r>
            <a:endParaRPr sz="1500">
              <a:solidFill>
                <a:schemeClr val="dk1"/>
              </a:solidFill>
            </a:endParaRPr>
          </a:p>
          <a:p>
            <a:pPr indent="0" lvl="0" marL="914400" rtl="0" algn="l">
              <a:spcBef>
                <a:spcPts val="0"/>
              </a:spcBef>
              <a:spcAft>
                <a:spcPts val="0"/>
              </a:spcAft>
              <a:buClr>
                <a:schemeClr val="dk1"/>
              </a:buClr>
              <a:buSzPts val="1100"/>
              <a:buFont typeface="Arial"/>
              <a:buNone/>
            </a:pPr>
            <a:r>
              <a:t/>
            </a:r>
            <a:endParaRPr sz="1900"/>
          </a:p>
        </p:txBody>
      </p:sp>
      <p:sp>
        <p:nvSpPr>
          <p:cNvPr id="103" name="Google Shape;103;p19"/>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Clr>
                <a:schemeClr val="dk1"/>
              </a:buClr>
              <a:buSzPts val="1100"/>
              <a:buFont typeface="Arial"/>
              <a:buNone/>
            </a:pPr>
            <a:r>
              <a:rPr lang="en" sz="1500" u="sng">
                <a:solidFill>
                  <a:schemeClr val="dk1"/>
                </a:solidFill>
              </a:rPr>
              <a:t>Impervious area: Deduction</a:t>
            </a:r>
            <a:endParaRPr sz="1500" u="sng">
              <a:solidFill>
                <a:schemeClr val="dk1"/>
              </a:solidFill>
            </a:endParaRPr>
          </a:p>
          <a:p>
            <a:pPr indent="0" lvl="0" marL="914400" rtl="0" algn="l">
              <a:spcBef>
                <a:spcPts val="0"/>
              </a:spcBef>
              <a:spcAft>
                <a:spcPts val="0"/>
              </a:spcAft>
              <a:buClr>
                <a:schemeClr val="dk1"/>
              </a:buClr>
              <a:buSzPts val="1100"/>
              <a:buFont typeface="Arial"/>
              <a:buNone/>
            </a:pPr>
            <a:r>
              <a:rPr lang="en" sz="1500">
                <a:solidFill>
                  <a:schemeClr val="dk1"/>
                </a:solidFill>
              </a:rPr>
              <a:t>Farmstead has greater than 5% of its land base is impervious (Roads, structures, concrete for leachaid, lined manure pits, etc) </a:t>
            </a:r>
            <a:endParaRPr sz="1500">
              <a:solidFill>
                <a:schemeClr val="dk1"/>
              </a:solidFill>
            </a:endParaRPr>
          </a:p>
          <a:p>
            <a:pPr indent="0" lvl="0" marL="914400" rtl="0" algn="l">
              <a:spcBef>
                <a:spcPts val="0"/>
              </a:spcBef>
              <a:spcAft>
                <a:spcPts val="0"/>
              </a:spcAft>
              <a:buClr>
                <a:schemeClr val="dk1"/>
              </a:buClr>
              <a:buSzPts val="1100"/>
              <a:buFont typeface="Arial"/>
              <a:buNone/>
            </a:pPr>
            <a:r>
              <a:rPr lang="en" sz="1500">
                <a:solidFill>
                  <a:schemeClr val="dk1"/>
                </a:solidFill>
              </a:rPr>
              <a:t>Deduct 10</a:t>
            </a:r>
            <a:endParaRPr sz="1500">
              <a:solidFill>
                <a:schemeClr val="dk1"/>
              </a:solidFill>
            </a:endParaRPr>
          </a:p>
          <a:p>
            <a:pPr indent="0" lvl="0" marL="914400" rtl="0" algn="l">
              <a:spcBef>
                <a:spcPts val="0"/>
              </a:spcBef>
              <a:spcAft>
                <a:spcPts val="0"/>
              </a:spcAft>
              <a:buClr>
                <a:schemeClr val="dk1"/>
              </a:buClr>
              <a:buSzPts val="1100"/>
              <a:buFont typeface="Arial"/>
              <a:buNone/>
            </a:pPr>
            <a:r>
              <a:t/>
            </a:r>
            <a:endParaRPr sz="1500">
              <a:solidFill>
                <a:schemeClr val="dk1"/>
              </a:solidFill>
            </a:endParaRPr>
          </a:p>
          <a:p>
            <a:pPr indent="-323850" lvl="0" marL="457200" rtl="0" algn="l">
              <a:spcBef>
                <a:spcPts val="0"/>
              </a:spcBef>
              <a:spcAft>
                <a:spcPts val="0"/>
              </a:spcAft>
              <a:buClr>
                <a:schemeClr val="dk1"/>
              </a:buClr>
              <a:buSzPts val="1500"/>
              <a:buChar char="-"/>
            </a:pPr>
            <a:r>
              <a:rPr lang="en" sz="1500">
                <a:solidFill>
                  <a:schemeClr val="dk1"/>
                </a:solidFill>
              </a:rPr>
              <a:t>Potential to include others, such as bad standing with agency of ag, out standing wetland violation, other considerations</a:t>
            </a:r>
            <a:endParaRPr sz="15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Sample Scorecard/4</a:t>
            </a:r>
            <a:endParaRPr/>
          </a:p>
        </p:txBody>
      </p:sp>
      <p:sp>
        <p:nvSpPr>
          <p:cNvPr id="109" name="Google Shape;109;p20"/>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0" lvl="0" marL="457200" rtl="0" algn="l">
              <a:spcBef>
                <a:spcPts val="0"/>
              </a:spcBef>
              <a:spcAft>
                <a:spcPts val="0"/>
              </a:spcAft>
              <a:buClr>
                <a:schemeClr val="dk1"/>
              </a:buClr>
              <a:buSzPts val="1100"/>
              <a:buFont typeface="Arial"/>
              <a:buNone/>
            </a:pPr>
            <a:r>
              <a:rPr b="1" lang="en" sz="1600" u="sng">
                <a:solidFill>
                  <a:schemeClr val="dk1"/>
                </a:solidFill>
              </a:rPr>
              <a:t>Funding based on your score, paid per acre</a:t>
            </a:r>
            <a:endParaRPr b="1" sz="1600" u="sng">
              <a:solidFill>
                <a:schemeClr val="dk1"/>
              </a:solidFill>
            </a:endParaRPr>
          </a:p>
          <a:p>
            <a:pPr indent="0" lvl="0" marL="457200" rtl="0" algn="l">
              <a:spcBef>
                <a:spcPts val="0"/>
              </a:spcBef>
              <a:spcAft>
                <a:spcPts val="0"/>
              </a:spcAft>
              <a:buClr>
                <a:schemeClr val="dk1"/>
              </a:buClr>
              <a:buSzPts val="1100"/>
              <a:buFont typeface="Arial"/>
              <a:buNone/>
            </a:pPr>
            <a:r>
              <a:t/>
            </a:r>
            <a:endParaRPr b="1" sz="1600">
              <a:solidFill>
                <a:schemeClr val="dk1"/>
              </a:solidFill>
            </a:endParaRPr>
          </a:p>
          <a:p>
            <a:pPr indent="0" lvl="0" marL="457200" rtl="0" algn="l">
              <a:spcBef>
                <a:spcPts val="0"/>
              </a:spcBef>
              <a:spcAft>
                <a:spcPts val="0"/>
              </a:spcAft>
              <a:buClr>
                <a:schemeClr val="dk1"/>
              </a:buClr>
              <a:buSzPts val="1100"/>
              <a:buFont typeface="Arial"/>
              <a:buNone/>
            </a:pPr>
            <a:r>
              <a:rPr b="1" lang="en" sz="1600">
                <a:solidFill>
                  <a:schemeClr val="dk1"/>
                </a:solidFill>
              </a:rPr>
              <a:t>0-75         $0</a:t>
            </a:r>
            <a:endParaRPr b="1" sz="1600">
              <a:solidFill>
                <a:schemeClr val="dk1"/>
              </a:solidFill>
            </a:endParaRPr>
          </a:p>
          <a:p>
            <a:pPr indent="0" lvl="0" marL="457200" rtl="0" algn="l">
              <a:spcBef>
                <a:spcPts val="0"/>
              </a:spcBef>
              <a:spcAft>
                <a:spcPts val="0"/>
              </a:spcAft>
              <a:buClr>
                <a:schemeClr val="dk1"/>
              </a:buClr>
              <a:buSzPts val="1100"/>
              <a:buFont typeface="Arial"/>
              <a:buNone/>
            </a:pPr>
            <a:r>
              <a:rPr b="1" lang="en" sz="1600">
                <a:solidFill>
                  <a:schemeClr val="dk1"/>
                </a:solidFill>
              </a:rPr>
              <a:t>75-80        $50</a:t>
            </a:r>
            <a:endParaRPr b="1" sz="1600">
              <a:solidFill>
                <a:schemeClr val="dk1"/>
              </a:solidFill>
            </a:endParaRPr>
          </a:p>
          <a:p>
            <a:pPr indent="0" lvl="0" marL="457200" rtl="0" algn="l">
              <a:spcBef>
                <a:spcPts val="0"/>
              </a:spcBef>
              <a:spcAft>
                <a:spcPts val="0"/>
              </a:spcAft>
              <a:buClr>
                <a:schemeClr val="dk1"/>
              </a:buClr>
              <a:buSzPts val="1100"/>
              <a:buFont typeface="Arial"/>
              <a:buNone/>
            </a:pPr>
            <a:r>
              <a:rPr b="1" lang="en" sz="1600">
                <a:solidFill>
                  <a:schemeClr val="dk1"/>
                </a:solidFill>
              </a:rPr>
              <a:t>85-90       $150</a:t>
            </a:r>
            <a:endParaRPr b="1" sz="1600">
              <a:solidFill>
                <a:schemeClr val="dk1"/>
              </a:solidFill>
            </a:endParaRPr>
          </a:p>
          <a:p>
            <a:pPr indent="0" lvl="0" marL="457200" rtl="0" algn="l">
              <a:spcBef>
                <a:spcPts val="0"/>
              </a:spcBef>
              <a:spcAft>
                <a:spcPts val="0"/>
              </a:spcAft>
              <a:buClr>
                <a:schemeClr val="dk1"/>
              </a:buClr>
              <a:buSzPts val="1100"/>
              <a:buFont typeface="Arial"/>
              <a:buNone/>
            </a:pPr>
            <a:r>
              <a:rPr b="1" lang="en" sz="1600">
                <a:solidFill>
                  <a:schemeClr val="dk1"/>
                </a:solidFill>
              </a:rPr>
              <a:t>90-95       $350</a:t>
            </a:r>
            <a:endParaRPr b="1" sz="1600">
              <a:solidFill>
                <a:schemeClr val="dk1"/>
              </a:solidFill>
            </a:endParaRPr>
          </a:p>
          <a:p>
            <a:pPr indent="0" lvl="0" marL="457200" rtl="0" algn="l">
              <a:spcBef>
                <a:spcPts val="0"/>
              </a:spcBef>
              <a:spcAft>
                <a:spcPts val="0"/>
              </a:spcAft>
              <a:buClr>
                <a:schemeClr val="dk1"/>
              </a:buClr>
              <a:buSzPts val="1100"/>
              <a:buFont typeface="Arial"/>
              <a:buNone/>
            </a:pPr>
            <a:r>
              <a:rPr b="1" lang="en" sz="1600">
                <a:solidFill>
                  <a:schemeClr val="dk1"/>
                </a:solidFill>
              </a:rPr>
              <a:t>95-106     $500</a:t>
            </a:r>
            <a:endParaRPr/>
          </a:p>
        </p:txBody>
      </p:sp>
      <p:sp>
        <p:nvSpPr>
          <p:cNvPr id="110" name="Google Shape;110;p20"/>
          <p:cNvSpPr txBox="1"/>
          <p:nvPr>
            <p:ph idx="2" type="body"/>
          </p:nvPr>
        </p:nvSpPr>
        <p:spPr>
          <a:xfrm>
            <a:off x="3985200" y="373625"/>
            <a:ext cx="4847100" cy="419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u="sng">
                <a:solidFill>
                  <a:schemeClr val="dk1"/>
                </a:solidFill>
              </a:rPr>
              <a:t>COSTS</a:t>
            </a:r>
            <a:endParaRPr b="1" sz="1500" u="sng">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Whole Farm</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SMS Basic $895.00 (Not required)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Water capacity tester $200???</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Tape measure $25.00</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Per location (yearly)</a:t>
            </a:r>
            <a:endParaRPr b="1">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Pit digging $100, less for lager farms.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Soil sample $20.00</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Data Entry $75.00</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NDVI data capture (unknow) $10.00acre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$205 per pit. Add some whole farm cost in say $250, divided by a 15 acre plot site = $16, everything always costs more so say $20.00acre at the least. </a:t>
            </a:r>
            <a:endParaRPr>
              <a:solidFill>
                <a:schemeClr val="dk1"/>
              </a:solidFill>
            </a:endParaRPr>
          </a:p>
          <a:p>
            <a:pPr indent="0" lvl="0" marL="0" rtl="0" algn="l">
              <a:spcBef>
                <a:spcPts val="0"/>
              </a:spcBef>
              <a:spcAft>
                <a:spcPts val="0"/>
              </a:spcAft>
              <a:buClr>
                <a:schemeClr val="dk1"/>
              </a:buClr>
              <a:buSzPts val="1100"/>
              <a:buFont typeface="Arial"/>
              <a:buNone/>
            </a:pPr>
            <a:r>
              <a:rPr b="1" i="1" lang="en">
                <a:solidFill>
                  <a:schemeClr val="dk1"/>
                </a:solidFill>
              </a:rPr>
              <a:t>Farmer has between $20 and the goal of PES production to implement its own strategies.</a:t>
            </a:r>
            <a:endParaRPr b="1" i="1"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445025"/>
            <a:ext cx="4260300" cy="601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Seller/Buyer</a:t>
            </a:r>
            <a:endParaRPr/>
          </a:p>
        </p:txBody>
      </p:sp>
      <p:sp>
        <p:nvSpPr>
          <p:cNvPr id="116" name="Google Shape;116;p21"/>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Services are ‘sold’ by farmers</a:t>
            </a:r>
            <a:endParaRPr>
              <a:highlight>
                <a:schemeClr val="accent6"/>
              </a:highlight>
            </a:endParaRPr>
          </a:p>
          <a:p>
            <a:pPr indent="0" lvl="0" marL="457200" rtl="0" algn="l">
              <a:spcBef>
                <a:spcPts val="1200"/>
              </a:spcBef>
              <a:spcAft>
                <a:spcPts val="0"/>
              </a:spcAft>
              <a:buNone/>
            </a:pPr>
            <a:r>
              <a:t/>
            </a:r>
            <a:endParaRPr/>
          </a:p>
          <a:p>
            <a:pPr indent="-317500" lvl="0" marL="457200" rtl="0" algn="l">
              <a:spcBef>
                <a:spcPts val="1200"/>
              </a:spcBef>
              <a:spcAft>
                <a:spcPts val="0"/>
              </a:spcAft>
              <a:buSzPts val="1400"/>
              <a:buChar char="●"/>
            </a:pPr>
            <a:r>
              <a:rPr lang="en"/>
              <a:t>For now, services are ‘bought’ by VT government</a:t>
            </a:r>
            <a:endParaRPr/>
          </a:p>
          <a:p>
            <a:pPr indent="-304800" lvl="1" marL="914400" rtl="0" algn="l">
              <a:spcBef>
                <a:spcPts val="0"/>
              </a:spcBef>
              <a:spcAft>
                <a:spcPts val="0"/>
              </a:spcAft>
              <a:buSzPts val="1200"/>
              <a:buChar char="○"/>
            </a:pPr>
            <a:r>
              <a:rPr lang="en"/>
              <a:t>But potential to transition to trading services in a market</a:t>
            </a:r>
            <a:endParaRPr/>
          </a:p>
        </p:txBody>
      </p:sp>
      <p:sp>
        <p:nvSpPr>
          <p:cNvPr id="117" name="Google Shape;117;p21"/>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a:t>Soil Health</a:t>
            </a:r>
            <a:endParaRPr/>
          </a:p>
          <a:p>
            <a:pPr indent="-317500" lvl="0" marL="457200" rtl="0" algn="l">
              <a:spcBef>
                <a:spcPts val="0"/>
              </a:spcBef>
              <a:spcAft>
                <a:spcPts val="0"/>
              </a:spcAft>
              <a:buSzPts val="1400"/>
              <a:buChar char="●"/>
            </a:pPr>
            <a:r>
              <a:rPr lang="en"/>
              <a:t>Water Holding Capacity</a:t>
            </a:r>
            <a:endParaRPr/>
          </a:p>
          <a:p>
            <a:pPr indent="-317500" lvl="0" marL="457200" rtl="0" algn="l">
              <a:spcBef>
                <a:spcPts val="0"/>
              </a:spcBef>
              <a:spcAft>
                <a:spcPts val="0"/>
              </a:spcAft>
              <a:buSzPts val="1400"/>
              <a:buChar char="●"/>
            </a:pPr>
            <a:r>
              <a:rPr lang="en"/>
              <a:t>Crop Resilience</a:t>
            </a:r>
            <a:endParaRPr/>
          </a:p>
          <a:p>
            <a:pPr indent="-317500" lvl="0" marL="457200" rtl="0" algn="l">
              <a:spcBef>
                <a:spcPts val="0"/>
              </a:spcBef>
              <a:spcAft>
                <a:spcPts val="0"/>
              </a:spcAft>
              <a:buSzPts val="1400"/>
              <a:buChar char="●"/>
            </a:pPr>
            <a:r>
              <a:rPr lang="en">
                <a:highlight>
                  <a:schemeClr val="accent1"/>
                </a:highlight>
              </a:rPr>
              <a:t>Carbon storage</a:t>
            </a:r>
            <a:endParaRPr>
              <a:highlight>
                <a:schemeClr val="accent1"/>
              </a:highlight>
            </a:endParaRPr>
          </a:p>
          <a:p>
            <a:pPr indent="-317500" lvl="0" marL="457200" rtl="0" algn="l">
              <a:spcBef>
                <a:spcPts val="0"/>
              </a:spcBef>
              <a:spcAft>
                <a:spcPts val="0"/>
              </a:spcAft>
              <a:buSzPts val="1400"/>
              <a:buChar char="●"/>
            </a:pPr>
            <a:r>
              <a:rPr lang="en">
                <a:highlight>
                  <a:schemeClr val="accent1"/>
                </a:highlight>
              </a:rPr>
              <a:t>Efficient</a:t>
            </a:r>
            <a:r>
              <a:rPr lang="en">
                <a:highlight>
                  <a:schemeClr val="accent1"/>
                </a:highlight>
              </a:rPr>
              <a:t> use of ag land  </a:t>
            </a:r>
            <a:endParaRPr>
              <a:highlight>
                <a:schemeClr val="accent1"/>
              </a:highlight>
            </a:endParaRPr>
          </a:p>
          <a:p>
            <a:pPr indent="-317500" lvl="0" marL="457200" rtl="0" algn="l">
              <a:spcBef>
                <a:spcPts val="0"/>
              </a:spcBef>
              <a:spcAft>
                <a:spcPts val="0"/>
              </a:spcAft>
              <a:buSzPts val="1400"/>
              <a:buChar char="●"/>
            </a:pPr>
            <a:r>
              <a:rPr lang="en">
                <a:highlight>
                  <a:schemeClr val="accent1"/>
                </a:highlight>
              </a:rPr>
              <a:t>It does address </a:t>
            </a:r>
            <a:r>
              <a:rPr lang="en">
                <a:highlight>
                  <a:schemeClr val="accent1"/>
                </a:highlight>
              </a:rPr>
              <a:t>water</a:t>
            </a:r>
            <a:r>
              <a:rPr lang="en">
                <a:highlight>
                  <a:schemeClr val="accent1"/>
                </a:highlight>
              </a:rPr>
              <a:t> quality (NMP, </a:t>
            </a:r>
            <a:r>
              <a:rPr lang="en">
                <a:highlight>
                  <a:schemeClr val="accent1"/>
                </a:highlight>
              </a:rPr>
              <a:t>Nutrient</a:t>
            </a:r>
            <a:r>
              <a:rPr lang="en">
                <a:highlight>
                  <a:schemeClr val="accent1"/>
                </a:highlight>
              </a:rPr>
              <a:t> intake from crops, soil structure and </a:t>
            </a:r>
            <a:r>
              <a:rPr lang="en">
                <a:highlight>
                  <a:schemeClr val="accent1"/>
                </a:highlight>
              </a:rPr>
              <a:t>resilience)</a:t>
            </a:r>
            <a:r>
              <a:rPr lang="en">
                <a:highlight>
                  <a:schemeClr val="accent1"/>
                </a:highlight>
              </a:rPr>
              <a:t> </a:t>
            </a:r>
            <a:endParaRPr>
              <a:highlight>
                <a:schemeClr val="accent1"/>
              </a:highlight>
            </a:endParaRPr>
          </a:p>
          <a:p>
            <a:pPr indent="-317500" lvl="0" marL="457200" rtl="0" algn="l">
              <a:spcBef>
                <a:spcPts val="0"/>
              </a:spcBef>
              <a:spcAft>
                <a:spcPts val="0"/>
              </a:spcAft>
              <a:buSzPts val="1400"/>
              <a:buChar char="●"/>
            </a:pPr>
            <a:r>
              <a:rPr lang="en">
                <a:highlight>
                  <a:schemeClr val="accent1"/>
                </a:highlight>
              </a:rPr>
              <a:t>Covers a lot of topics people are concerned about–it helps answer what what sustainable ag is about</a:t>
            </a:r>
            <a:endParaRPr>
              <a:highlight>
                <a:schemeClr val="accent1"/>
              </a:highlight>
            </a:endParaRPr>
          </a:p>
          <a:p>
            <a:pPr indent="-317500" lvl="0" marL="457200" rtl="0" algn="l">
              <a:spcBef>
                <a:spcPts val="0"/>
              </a:spcBef>
              <a:spcAft>
                <a:spcPts val="0"/>
              </a:spcAft>
              <a:buSzPts val="1400"/>
              <a:buChar char="●"/>
            </a:pPr>
            <a:r>
              <a:rPr lang="en">
                <a:highlight>
                  <a:schemeClr val="accent1"/>
                </a:highlight>
              </a:rPr>
              <a:t>This is a good starting point, could be more added in later</a:t>
            </a:r>
            <a:endParaRPr>
              <a:highlight>
                <a:schemeClr val="accent1"/>
              </a:highlight>
            </a:endParaRPr>
          </a:p>
        </p:txBody>
      </p:sp>
      <p:sp>
        <p:nvSpPr>
          <p:cNvPr id="118" name="Google Shape;118;p21"/>
          <p:cNvSpPr txBox="1"/>
          <p:nvPr>
            <p:ph type="title"/>
          </p:nvPr>
        </p:nvSpPr>
        <p:spPr>
          <a:xfrm>
            <a:off x="4773175" y="445025"/>
            <a:ext cx="4260300" cy="601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Services Paid For</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