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17"/>
  </p:notesMasterIdLst>
  <p:sldIdLst>
    <p:sldId id="266" r:id="rId6"/>
    <p:sldId id="458" r:id="rId7"/>
    <p:sldId id="508" r:id="rId8"/>
    <p:sldId id="509" r:id="rId9"/>
    <p:sldId id="510" r:id="rId10"/>
    <p:sldId id="511" r:id="rId11"/>
    <p:sldId id="512" r:id="rId12"/>
    <p:sldId id="513" r:id="rId13"/>
    <p:sldId id="515" r:id="rId14"/>
    <p:sldId id="514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ndrysiak" initials="SA" lastIdx="1" clrIdx="0">
    <p:extLst>
      <p:ext uri="{19B8F6BF-5375-455C-9EA6-DF929625EA0E}">
        <p15:presenceInfo xmlns:p15="http://schemas.microsoft.com/office/powerpoint/2012/main" userId="S::SAndrysiak@greenamerica.org::e80426ea-04f5-4ce3-8b73-fdea4e26a013" providerId="AD"/>
      </p:ext>
    </p:extLst>
  </p:cmAuthor>
  <p:cmAuthor id="2" name="Winsten, Jon" initials="WJ" lastIdx="1" clrIdx="1">
    <p:extLst>
      <p:ext uri="{19B8F6BF-5375-455C-9EA6-DF929625EA0E}">
        <p15:presenceInfo xmlns:p15="http://schemas.microsoft.com/office/powerpoint/2012/main" userId="S::JWinsten@winrock.org::f23b6d71-5532-49ea-93d4-b6b7fa7d07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307"/>
    <a:srgbClr val="FFFF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2FE3F-5D13-4267-87F9-3C48BDD55646}" v="728" dt="2021-10-19T14:22:44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8" autoAdjust="0"/>
    <p:restoredTop sz="78467" autoAdjust="0"/>
  </p:normalViewPr>
  <p:slideViewPr>
    <p:cSldViewPr snapToGrid="0">
      <p:cViewPr varScale="1">
        <p:scale>
          <a:sx n="67" d="100"/>
          <a:sy n="67" d="100"/>
        </p:scale>
        <p:origin x="130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86526-AC3B-40D6-9438-CD827153FE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E4CB7-8614-43E3-B7D4-0E842E35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E4CB7-8614-43E3-B7D4-0E842E35B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39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10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2C34F-657E-4DD3-BC88-92374ED82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E4CB7-8614-43E3-B7D4-0E842E35B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1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2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/>
          </a:bodyPr>
          <a:lstStyle/>
          <a:p>
            <a:pPr lvl="1">
              <a:spcBef>
                <a:spcPct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786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3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/>
          </a:bodyPr>
          <a:lstStyle/>
          <a:p>
            <a:pPr lvl="1">
              <a:spcBef>
                <a:spcPct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321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4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6C22B-D7AC-4130-B5AF-7032F8494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5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C35B4-0616-4342-92BD-1E57AD183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1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6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A94A7-77F1-4599-A071-4E1954EF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7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1C392-998B-4B77-956A-E27A673DE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8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B49E0-F98C-4778-A1AF-0190553DE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marL="0" marR="0" lvl="0" indent="0" algn="r" defTabSz="431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None/>
              <a:tabLst>
                <a:tab pos="682564" algn="l"/>
                <a:tab pos="1368303" algn="l"/>
                <a:tab pos="2052455" algn="l"/>
                <a:tab pos="2738194" algn="l"/>
              </a:tabLst>
              <a:defRPr/>
            </a:pPr>
            <a:fld id="{C41614F4-E495-4C52-A629-25D3AC65CCF9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Lucida Sans Unicode" pitchFamily="34" charset="0"/>
                <a:cs typeface="Lucida Sans Unicode" pitchFamily="34" charset="0"/>
                <a:sym typeface="Arial"/>
              </a:rPr>
              <a:pPr marL="0" marR="0" lvl="0" indent="0" algn="r" defTabSz="4317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Arial"/>
                <a:buNone/>
                <a:tabLst>
                  <a:tab pos="682564" algn="l"/>
                  <a:tab pos="1368303" algn="l"/>
                  <a:tab pos="2052455" algn="l"/>
                  <a:tab pos="2738194" algn="l"/>
                </a:tabLst>
                <a:defRPr/>
              </a:pPr>
              <a:t>9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marL="0" marR="0" lvl="0" indent="0" algn="l" defTabSz="45239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Lucida Sans Unicode" pitchFamily="34" charset="0"/>
              <a:cs typeface="Lucida Sans Unicode" pitchFamily="34" charset="0"/>
              <a:sym typeface="Arial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C639A-E796-4DD5-A5D7-66CED5D7E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2060-C9BC-4574-93FE-3E3743428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A2E8E-AC35-4E7A-860C-DD93F89AE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AE76C-CD33-4908-9823-C21C0E30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55C3C-D575-4334-9D4A-ED8E9406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7156-295A-44E3-BA44-0073AE3A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3E4B-7E29-4BE9-94E6-60BB2612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C4BAD-E6BC-42EA-A74D-FF96B4B9A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FC80-75D5-43AB-8AA6-6020E485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7A0B-AF6D-4147-81A3-87F361AA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11697-CEBF-4663-A230-2D63C8D7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17D77-53E0-49BF-B824-8D7CFEA33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841A9-683D-4AD8-82A5-277F8A1B3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ACC2-AF45-4B6E-BE1B-339907CE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2006C-1692-42FF-AA7F-03CFDCA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964E-67EC-46A2-9B68-28656A7D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16475" t="16924" r="8215" b="9534"/>
          <a:stretch/>
        </p:blipFill>
        <p:spPr>
          <a:xfrm>
            <a:off x="0" y="-493010"/>
            <a:ext cx="12192000" cy="66971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656553" y="5"/>
            <a:ext cx="193964" cy="39180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1084066" y="311333"/>
            <a:ext cx="10674604" cy="210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12602633" y="1820863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2235200" y="4151313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3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520276" y="6211973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www.winrock.org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38224-5350-4606-974D-C5C65FBF4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83" b="12085"/>
          <a:stretch/>
        </p:blipFill>
        <p:spPr>
          <a:xfrm>
            <a:off x="631769" y="6211973"/>
            <a:ext cx="2049203" cy="476250"/>
          </a:xfrm>
          <a:prstGeom prst="rect">
            <a:avLst/>
          </a:prstGeom>
        </p:spPr>
      </p:pic>
      <p:sp>
        <p:nvSpPr>
          <p:cNvPr id="4" name="Google Shape;32;p4">
            <a:extLst>
              <a:ext uri="{FF2B5EF4-FFF2-40B4-BE49-F238E27FC236}">
                <a16:creationId xmlns:a16="http://schemas.microsoft.com/office/drawing/2014/main" id="{1BCEF92D-77DF-4C96-9DB2-4A42EF03A5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C860AD-EBCA-4B2E-B720-1E3C5A16E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6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C860AD-EBCA-4B2E-B720-1E3C5A16E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7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Blue Horizontal - No Tag L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2400" y="6248400"/>
            <a:ext cx="2540000" cy="40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6"/>
          <p:cNvCxnSpPr/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/>
          <p:nvPr/>
        </p:nvSpPr>
        <p:spPr>
          <a:xfrm>
            <a:off x="5080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www.winrock.org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957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3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600" y="6288809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42B2-FD83-4D86-95E1-521B29DA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E195-4CA1-4CAE-BE8F-FF073F1C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F48C-7FC3-47DC-B0FF-6BD95427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8201-7FA2-443F-A8C8-22A370B1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4ACE-F7C1-4E63-852E-EA6BC84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71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8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3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2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668000" cy="990600"/>
          </a:xfrm>
        </p:spPr>
        <p:txBody>
          <a:bodyPr anchor="ctr"/>
          <a:lstStyle>
            <a:lvl1pPr algn="ctr">
              <a:defRPr sz="4000">
                <a:solidFill>
                  <a:srgbClr val="085D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668000" cy="4114800"/>
          </a:xfrm>
        </p:spPr>
        <p:txBody>
          <a:bodyPr/>
          <a:lstStyle>
            <a:lvl1pPr>
              <a:buClrTx/>
              <a:buFont typeface="Arial" panose="020B0604020202020204" pitchFamily="34" charset="0"/>
              <a:buChar char="•"/>
              <a:defRPr>
                <a:solidFill>
                  <a:srgbClr val="085D8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85D8B"/>
                </a:solidFill>
              </a:defRPr>
            </a:lvl2pPr>
            <a:lvl3pPr>
              <a:defRPr>
                <a:solidFill>
                  <a:srgbClr val="085D8B"/>
                </a:solidFill>
              </a:defRPr>
            </a:lvl3pPr>
            <a:lvl4pPr>
              <a:defRPr>
                <a:solidFill>
                  <a:srgbClr val="085D8B"/>
                </a:solidFill>
              </a:defRPr>
            </a:lvl4pPr>
            <a:lvl5pPr>
              <a:defRPr>
                <a:solidFill>
                  <a:srgbClr val="085D8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345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4217" y="457200"/>
            <a:ext cx="10363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www.winrock.org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6840-9AC6-4E15-AC54-B5554D65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3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B603D1-E82E-4BF6-BE09-401ADC8E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5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7332-50BD-45AF-810A-B3A96900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E0242-4A20-4DD2-BC00-18A1937C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73A42-E6B7-49E4-9738-05EFB31B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31841-4C8A-4D19-BA56-041A10AF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27BF-733C-4033-BFDC-764AE3CC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6F55-B09E-4B2C-BECB-6C49DFCE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C1D0A-6468-4F3D-BDFF-A19FB307A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0CA70-52EB-43D0-8A3F-054A8CA8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4E147-6AF9-4B5C-BEEB-2B1952F2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4103B-8487-48EB-8555-BC4C1085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6B93E-9977-4185-A002-5BFA8E33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3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DC8E-2C89-4553-9D79-CAFEA2DC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3983-C439-441D-BEC3-AB3D6E9F6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78654-C88C-49CC-9F72-B28859429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E5890-E76B-4FF5-83BB-BD677D8CE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ED7C9-E9A0-4239-921C-CB666E2C5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E465A-1BCE-489F-A4ED-9DB4AF48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68D6A-ABFA-4017-8952-C4E19AEA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5116A-4989-4242-867A-F57376D3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2502-C29D-4FF7-B24F-8666A8CB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EB21F-D12F-4AE9-BAC1-F363E9FC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1D43C-8454-467B-8A84-F7E24D30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968B0-1489-47B9-8B42-90D06D0E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1C75A-168D-4EEC-B22F-980EAC04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5E7BA-0FA9-407F-A6FC-4C43BBB2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F703E-EC96-40FC-8435-67A4B130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7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D5C7-9307-4218-AD90-1D5F1FB5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0519-21E6-4BE4-BA01-AEECFC6A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8977E-3BB5-4E36-8228-B3F9E540E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58E1D-5725-4FBA-BD21-131DE9D0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FC4B1-A779-4746-868D-AAFBF2AC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7F889-0ED7-4750-82AD-4CB0053B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026F-CBDB-4F36-A2D5-A1280369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2840E-6D75-4705-AC69-6E2AFB54D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D220F-4A69-48C1-8C1F-8B5B04C12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F7790-909B-4599-A5A6-FD4817E4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00E0-C9C5-4E56-9895-45C60D02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5CD2C-819F-44B8-B019-40141898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9D983-6E4C-4268-AAC2-23E619B3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448D8-8C1B-4194-BEED-5C9902FD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4BA23-6B89-471A-807A-8B00AF99B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611B-AB14-4B0F-B04B-A4105A1948E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4F92-16D2-437F-8FC7-D817E27DF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076C-188C-4448-8A1B-87310875C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5B47-747D-4C77-A1F9-4E386B542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609600" y="1447800"/>
            <a:ext cx="10972800" cy="0"/>
          </a:xfrm>
          <a:prstGeom prst="straightConnector1">
            <a:avLst/>
          </a:prstGeom>
          <a:noFill/>
          <a:ln w="38100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02922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757B2C-7F4A-4A3E-B1E8-1052C7013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122363"/>
            <a:ext cx="1076840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Task 8:</a:t>
            </a:r>
            <a:br>
              <a:rPr lang="en-US" dirty="0"/>
            </a:br>
            <a:r>
              <a:rPr lang="en-US" sz="4900" dirty="0"/>
              <a:t>Provide Clarity and</a:t>
            </a:r>
            <a:br>
              <a:rPr lang="en-US" sz="4900" dirty="0"/>
            </a:br>
            <a:r>
              <a:rPr lang="en-US" sz="4900" dirty="0"/>
              <a:t>Recommendations on </a:t>
            </a:r>
            <a:br>
              <a:rPr lang="en-US" sz="4900" dirty="0"/>
            </a:br>
            <a:r>
              <a:rPr lang="en-US" sz="4900" dirty="0"/>
              <a:t>PES Program Design Options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4D08BEF-4BEC-44D4-97DC-6DD664EF4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694"/>
            <a:ext cx="9144000" cy="1593942"/>
          </a:xfrm>
        </p:spPr>
        <p:txBody>
          <a:bodyPr>
            <a:normAutofit/>
          </a:bodyPr>
          <a:lstStyle/>
          <a:p>
            <a:r>
              <a:rPr lang="en-US" sz="2800" dirty="0"/>
              <a:t>Initial Discussion with PES Working Group</a:t>
            </a:r>
          </a:p>
          <a:p>
            <a:r>
              <a:rPr lang="en-US" sz="2800" dirty="0"/>
              <a:t>October 19</a:t>
            </a:r>
            <a:r>
              <a:rPr lang="en-US" sz="2800" baseline="30000" dirty="0"/>
              <a:t>th</a:t>
            </a:r>
            <a:r>
              <a:rPr lang="en-US" sz="28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53705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23770" y="162609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Paying for performance is complicated. 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Multiple performance metrics multiplies the complexity.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Cannot solve (or even identify) every issue until thorough pilot-testing happens.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Pilot-testing cannot happen until a fully detailed program is designed.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Task 8 will assess, synthesize, and inform.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Program design is contingent on choice of soil health metrics. 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487680"/>
            <a:ext cx="9144000" cy="821167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Further Thoughts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10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57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rrow: Chevron 193">
            <a:extLst>
              <a:ext uri="{FF2B5EF4-FFF2-40B4-BE49-F238E27FC236}">
                <a16:creationId xmlns:a16="http://schemas.microsoft.com/office/drawing/2014/main" id="{65AD50E7-046C-4809-8CF4-6036763D5B0F}"/>
              </a:ext>
            </a:extLst>
          </p:cNvPr>
          <p:cNvSpPr/>
          <p:nvPr/>
        </p:nvSpPr>
        <p:spPr>
          <a:xfrm>
            <a:off x="7053717" y="2453811"/>
            <a:ext cx="4508020" cy="2680554"/>
          </a:xfrm>
          <a:prstGeom prst="chevron">
            <a:avLst>
              <a:gd name="adj" fmla="val 3790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FD2C-58F8-41EE-8B4B-DC3E4CE4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41" y="249121"/>
            <a:ext cx="2716339" cy="1245226"/>
          </a:xfrm>
        </p:spPr>
        <p:txBody>
          <a:bodyPr>
            <a:noAutofit/>
          </a:bodyPr>
          <a:lstStyle/>
          <a:p>
            <a:r>
              <a:rPr lang="en-US" sz="3200" b="1" i="1" dirty="0"/>
              <a:t>Vermont </a:t>
            </a:r>
            <a:br>
              <a:rPr lang="en-US" sz="3200" b="1" i="1" dirty="0"/>
            </a:br>
            <a:r>
              <a:rPr lang="en-US" sz="3200" b="1" i="1" dirty="0"/>
              <a:t>Soil Health</a:t>
            </a:r>
            <a:br>
              <a:rPr lang="en-US" sz="3200" b="1" i="1" dirty="0"/>
            </a:br>
            <a:r>
              <a:rPr lang="en-US" sz="3200" b="1" i="1" dirty="0"/>
              <a:t>Trust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FC67FE-446E-4D7C-A67B-4CAC6DA66DDC}"/>
              </a:ext>
            </a:extLst>
          </p:cNvPr>
          <p:cNvGrpSpPr/>
          <p:nvPr/>
        </p:nvGrpSpPr>
        <p:grpSpPr>
          <a:xfrm>
            <a:off x="7510283" y="2391031"/>
            <a:ext cx="1696662" cy="1271287"/>
            <a:chOff x="7510283" y="2391031"/>
            <a:chExt cx="1696662" cy="1271287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7811CCA-E591-4511-9CB1-1968538BA63E}"/>
                </a:ext>
              </a:extLst>
            </p:cNvPr>
            <p:cNvGrpSpPr/>
            <p:nvPr/>
          </p:nvGrpSpPr>
          <p:grpSpPr>
            <a:xfrm>
              <a:off x="7510283" y="2391031"/>
              <a:ext cx="915921" cy="827054"/>
              <a:chOff x="7744427" y="1223033"/>
              <a:chExt cx="3562987" cy="3684900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31CE8F20-1356-49A1-A515-AE8904D07963}"/>
                  </a:ext>
                </a:extLst>
              </p:cNvPr>
              <p:cNvSpPr/>
              <p:nvPr/>
            </p:nvSpPr>
            <p:spPr>
              <a:xfrm>
                <a:off x="7744427" y="1223033"/>
                <a:ext cx="3562987" cy="3684900"/>
              </a:xfrm>
              <a:prstGeom prst="ellipse">
                <a:avLst/>
              </a:prstGeom>
              <a:noFill/>
              <a:ln w="34925">
                <a:solidFill>
                  <a:srgbClr val="92D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Circle: Hollow 177">
                <a:extLst>
                  <a:ext uri="{FF2B5EF4-FFF2-40B4-BE49-F238E27FC236}">
                    <a16:creationId xmlns:a16="http://schemas.microsoft.com/office/drawing/2014/main" id="{9978794D-9C5D-40A6-8973-F4E20DC916E9}"/>
                  </a:ext>
                </a:extLst>
              </p:cNvPr>
              <p:cNvSpPr/>
              <p:nvPr/>
            </p:nvSpPr>
            <p:spPr>
              <a:xfrm>
                <a:off x="8366047" y="2088496"/>
                <a:ext cx="2319745" cy="2240798"/>
              </a:xfrm>
              <a:prstGeom prst="donut">
                <a:avLst>
                  <a:gd name="adj" fmla="val 9251"/>
                </a:avLst>
              </a:prstGeom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6DF8EFE-7401-494B-BA1C-07F730E22030}"/>
                  </a:ext>
                </a:extLst>
              </p:cNvPr>
              <p:cNvGrpSpPr/>
              <p:nvPr/>
            </p:nvGrpSpPr>
            <p:grpSpPr>
              <a:xfrm>
                <a:off x="8801496" y="2529840"/>
                <a:ext cx="1448846" cy="1358110"/>
                <a:chOff x="4144830" y="3099957"/>
                <a:chExt cx="1747970" cy="1746504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2AA6AF4C-6B24-46E1-A0B6-425318DDFA77}"/>
                    </a:ext>
                  </a:extLst>
                </p:cNvPr>
                <p:cNvSpPr/>
                <p:nvPr/>
              </p:nvSpPr>
              <p:spPr>
                <a:xfrm>
                  <a:off x="4144830" y="3099957"/>
                  <a:ext cx="1747970" cy="174650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82" name="Graphic 181" descr="Barn">
                  <a:extLst>
                    <a:ext uri="{FF2B5EF4-FFF2-40B4-BE49-F238E27FC236}">
                      <a16:creationId xmlns:a16="http://schemas.microsoft.com/office/drawing/2014/main" id="{04E53FF1-AD6E-423D-B549-02FB650C4E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5774" y="3271258"/>
                  <a:ext cx="1086082" cy="1086082"/>
                </a:xfrm>
                <a:prstGeom prst="rect">
                  <a:avLst/>
                </a:prstGeom>
              </p:spPr>
            </p:pic>
          </p:grp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0A97D2A-F78F-40A5-A274-135C0E3E4B60}"/>
                  </a:ext>
                </a:extLst>
              </p:cNvPr>
              <p:cNvSpPr/>
              <p:nvPr/>
            </p:nvSpPr>
            <p:spPr>
              <a:xfrm rot="5400000" flipH="1" flipV="1">
                <a:off x="8028175" y="1847455"/>
                <a:ext cx="2995486" cy="27228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ircle">
                  <a:avLst>
                    <a:gd name="adj" fmla="val 13803934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prstClr val="black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Farm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srgbClr val="4472C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prstClr val="black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form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ation Plan</a:t>
                </a:r>
                <a:endParaRPr kumimoji="0" lang="en-US" sz="4000" b="0" i="0" u="none" strike="noStrike" kern="1200" cap="none" spc="0" normalizeH="0" baseline="0" noProof="0" dirty="0">
                  <a:ln w="0">
                    <a:solidFill>
                      <a:srgbClr val="7030A0"/>
                    </a:solidFill>
                  </a:ln>
                  <a:solidFill>
                    <a:srgbClr val="4472C4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ABCEEC29-CD80-453B-97B1-7561EB2C0C69}"/>
                </a:ext>
              </a:extLst>
            </p:cNvPr>
            <p:cNvGrpSpPr/>
            <p:nvPr/>
          </p:nvGrpSpPr>
          <p:grpSpPr>
            <a:xfrm>
              <a:off x="8291024" y="2835264"/>
              <a:ext cx="915921" cy="827054"/>
              <a:chOff x="7744427" y="1223033"/>
              <a:chExt cx="3562987" cy="3684900"/>
            </a:xfrm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8004AEB9-181D-4542-9DAF-63A15218F253}"/>
                  </a:ext>
                </a:extLst>
              </p:cNvPr>
              <p:cNvSpPr/>
              <p:nvPr/>
            </p:nvSpPr>
            <p:spPr>
              <a:xfrm>
                <a:off x="7744427" y="1223033"/>
                <a:ext cx="3562987" cy="3684900"/>
              </a:xfrm>
              <a:prstGeom prst="ellipse">
                <a:avLst/>
              </a:prstGeom>
              <a:noFill/>
              <a:ln w="34925">
                <a:solidFill>
                  <a:srgbClr val="92D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Circle: Hollow 184">
                <a:extLst>
                  <a:ext uri="{FF2B5EF4-FFF2-40B4-BE49-F238E27FC236}">
                    <a16:creationId xmlns:a16="http://schemas.microsoft.com/office/drawing/2014/main" id="{710FD13B-1CCD-435E-A5EF-96165A4AE5FF}"/>
                  </a:ext>
                </a:extLst>
              </p:cNvPr>
              <p:cNvSpPr/>
              <p:nvPr/>
            </p:nvSpPr>
            <p:spPr>
              <a:xfrm>
                <a:off x="8366047" y="2088496"/>
                <a:ext cx="2319745" cy="2240798"/>
              </a:xfrm>
              <a:prstGeom prst="donut">
                <a:avLst>
                  <a:gd name="adj" fmla="val 9251"/>
                </a:avLst>
              </a:prstGeom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BE5F1C9E-3FD6-47A0-B4D0-2E07846E58CB}"/>
                  </a:ext>
                </a:extLst>
              </p:cNvPr>
              <p:cNvGrpSpPr/>
              <p:nvPr/>
            </p:nvGrpSpPr>
            <p:grpSpPr>
              <a:xfrm>
                <a:off x="8801496" y="2529840"/>
                <a:ext cx="1448846" cy="1358110"/>
                <a:chOff x="4144830" y="3099957"/>
                <a:chExt cx="1747970" cy="1746504"/>
              </a:xfrm>
            </p:grpSpPr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9FD90A3F-FC8C-4739-9C58-0CFE251801B9}"/>
                    </a:ext>
                  </a:extLst>
                </p:cNvPr>
                <p:cNvSpPr/>
                <p:nvPr/>
              </p:nvSpPr>
              <p:spPr>
                <a:xfrm>
                  <a:off x="4144830" y="3099957"/>
                  <a:ext cx="1747970" cy="174650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89" name="Graphic 188" descr="Barn">
                  <a:extLst>
                    <a:ext uri="{FF2B5EF4-FFF2-40B4-BE49-F238E27FC236}">
                      <a16:creationId xmlns:a16="http://schemas.microsoft.com/office/drawing/2014/main" id="{3740539D-0B0C-4499-B013-3E986B284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5774" y="3271258"/>
                  <a:ext cx="1086082" cy="1086082"/>
                </a:xfrm>
                <a:prstGeom prst="rect">
                  <a:avLst/>
                </a:prstGeom>
              </p:spPr>
            </p:pic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5F53441-1125-4757-960E-3A3D4EA987B6}"/>
                  </a:ext>
                </a:extLst>
              </p:cNvPr>
              <p:cNvSpPr/>
              <p:nvPr/>
            </p:nvSpPr>
            <p:spPr>
              <a:xfrm rot="5400000" flipH="1" flipV="1">
                <a:off x="8028175" y="1847455"/>
                <a:ext cx="2995486" cy="27228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ircle">
                  <a:avLst>
                    <a:gd name="adj" fmla="val 13803934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prstClr val="black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Farm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srgbClr val="4472C4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prstClr val="black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form</a:t>
                </a:r>
                <a:r>
                  <a:rPr kumimoji="0" lang="en-US" sz="3200" b="0" i="0" u="none" strike="noStrike" kern="1200" cap="none" spc="0" normalizeH="0" baseline="0" noProof="0" dirty="0">
                    <a:ln w="0">
                      <a:solidFill>
                        <a:srgbClr val="7030A0"/>
                      </a:solidFill>
                    </a:ln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ation Plan</a:t>
                </a:r>
                <a:endParaRPr kumimoji="0" lang="en-US" sz="4000" b="0" i="0" u="none" strike="noStrike" kern="1200" cap="none" spc="0" normalizeH="0" baseline="0" noProof="0" dirty="0">
                  <a:ln w="0">
                    <a:solidFill>
                      <a:srgbClr val="7030A0"/>
                    </a:solidFill>
                  </a:ln>
                  <a:solidFill>
                    <a:srgbClr val="4472C4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B5FDA54-E209-43FA-877D-1096AB29A68D}"/>
              </a:ext>
            </a:extLst>
          </p:cNvPr>
          <p:cNvSpPr/>
          <p:nvPr/>
        </p:nvSpPr>
        <p:spPr>
          <a:xfrm>
            <a:off x="9607485" y="3631884"/>
            <a:ext cx="1635797" cy="288850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DF861965-6A31-4013-80BB-E52941F83A79}"/>
              </a:ext>
            </a:extLst>
          </p:cNvPr>
          <p:cNvSpPr/>
          <p:nvPr/>
        </p:nvSpPr>
        <p:spPr>
          <a:xfrm>
            <a:off x="9813445" y="5298705"/>
            <a:ext cx="1223876" cy="5382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Flood Mitigation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C6977877-5A1D-4CAF-AAE8-4700AAFDC926}"/>
              </a:ext>
            </a:extLst>
          </p:cNvPr>
          <p:cNvSpPr/>
          <p:nvPr/>
        </p:nvSpPr>
        <p:spPr>
          <a:xfrm>
            <a:off x="9813445" y="5904440"/>
            <a:ext cx="1223876" cy="5382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Other?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8ECBDE9A-29EE-4796-A3D7-38CF1135AD6F}"/>
              </a:ext>
            </a:extLst>
          </p:cNvPr>
          <p:cNvSpPr/>
          <p:nvPr/>
        </p:nvSpPr>
        <p:spPr>
          <a:xfrm>
            <a:off x="9813445" y="4065183"/>
            <a:ext cx="1223876" cy="5382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Nutrients (P)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0EF3CEBF-2FF8-46B5-9FAC-236BDCE9C5E3}"/>
              </a:ext>
            </a:extLst>
          </p:cNvPr>
          <p:cNvSpPr/>
          <p:nvPr/>
        </p:nvSpPr>
        <p:spPr>
          <a:xfrm>
            <a:off x="9813445" y="4690814"/>
            <a:ext cx="1223876" cy="53823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6C535A9C-8597-488E-A39E-54BE98EF453C}"/>
              </a:ext>
            </a:extLst>
          </p:cNvPr>
          <p:cNvSpPr/>
          <p:nvPr/>
        </p:nvSpPr>
        <p:spPr>
          <a:xfrm>
            <a:off x="9382303" y="4399554"/>
            <a:ext cx="463673" cy="116626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Verification Process</a:t>
            </a:r>
          </a:p>
        </p:txBody>
      </p:sp>
      <p:sp>
        <p:nvSpPr>
          <p:cNvPr id="196" name="Arrow: Pentagon 195">
            <a:extLst>
              <a:ext uri="{FF2B5EF4-FFF2-40B4-BE49-F238E27FC236}">
                <a16:creationId xmlns:a16="http://schemas.microsoft.com/office/drawing/2014/main" id="{73190B6B-29A7-4FF1-B751-A1A23E54DD74}"/>
              </a:ext>
            </a:extLst>
          </p:cNvPr>
          <p:cNvSpPr/>
          <p:nvPr/>
        </p:nvSpPr>
        <p:spPr>
          <a:xfrm>
            <a:off x="3252551" y="2425555"/>
            <a:ext cx="4603831" cy="2706984"/>
          </a:xfrm>
          <a:prstGeom prst="homePlate">
            <a:avLst>
              <a:gd name="adj" fmla="val 345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Arrow: Right 203">
            <a:extLst>
              <a:ext uri="{FF2B5EF4-FFF2-40B4-BE49-F238E27FC236}">
                <a16:creationId xmlns:a16="http://schemas.microsoft.com/office/drawing/2014/main" id="{32BF4AC2-EB72-4C01-996F-DF075DB1E2E8}"/>
              </a:ext>
            </a:extLst>
          </p:cNvPr>
          <p:cNvSpPr/>
          <p:nvPr/>
        </p:nvSpPr>
        <p:spPr>
          <a:xfrm>
            <a:off x="4997463" y="2470152"/>
            <a:ext cx="2618593" cy="2617791"/>
          </a:xfrm>
          <a:prstGeom prst="rightArrow">
            <a:avLst>
              <a:gd name="adj1" fmla="val 67929"/>
              <a:gd name="adj2" fmla="val 3544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5303846-66C2-43AB-8407-8FCD6C067E57}"/>
              </a:ext>
            </a:extLst>
          </p:cNvPr>
          <p:cNvSpPr/>
          <p:nvPr/>
        </p:nvSpPr>
        <p:spPr>
          <a:xfrm rot="16200000">
            <a:off x="7240204" y="3866301"/>
            <a:ext cx="463673" cy="12485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Quantifying performance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68931D-8FFF-4A77-BDA9-C8ED6B8A5CFE}"/>
              </a:ext>
            </a:extLst>
          </p:cNvPr>
          <p:cNvGrpSpPr/>
          <p:nvPr/>
        </p:nvGrpSpPr>
        <p:grpSpPr>
          <a:xfrm>
            <a:off x="3066675" y="146384"/>
            <a:ext cx="5879306" cy="2354203"/>
            <a:chOff x="3066675" y="146384"/>
            <a:chExt cx="5879306" cy="23542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F7D477B-E737-4831-89E2-FFE2229CEA14}"/>
                </a:ext>
              </a:extLst>
            </p:cNvPr>
            <p:cNvSpPr/>
            <p:nvPr/>
          </p:nvSpPr>
          <p:spPr>
            <a:xfrm>
              <a:off x="3066675" y="146384"/>
              <a:ext cx="5879306" cy="20793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Financing for Farm Transformation Fund 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BCBC09F9-1C4C-4382-806E-4DC4F246EA5D}"/>
                </a:ext>
              </a:extLst>
            </p:cNvPr>
            <p:cNvSpPr/>
            <p:nvPr/>
          </p:nvSpPr>
          <p:spPr>
            <a:xfrm>
              <a:off x="5190873" y="673591"/>
              <a:ext cx="1779804" cy="128114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Vermont’s Clean Water SRF</a:t>
              </a: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9B6A79EA-5916-4E1E-B60A-5BF9A4C4F6BD}"/>
                </a:ext>
              </a:extLst>
            </p:cNvPr>
            <p:cNvSpPr/>
            <p:nvPr/>
          </p:nvSpPr>
          <p:spPr>
            <a:xfrm>
              <a:off x="3344576" y="673591"/>
              <a:ext cx="1779804" cy="128114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glow rad="76200">
                <a:schemeClr val="accent4">
                  <a:lumMod val="50000"/>
                  <a:alpha val="40000"/>
                </a:scheme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VEDA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(statute change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req’d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6004F3DA-4D8D-458C-A8C8-B7B0D687A3E8}"/>
                </a:ext>
              </a:extLst>
            </p:cNvPr>
            <p:cNvSpPr/>
            <p:nvPr/>
          </p:nvSpPr>
          <p:spPr>
            <a:xfrm>
              <a:off x="7030109" y="662694"/>
              <a:ext cx="1779804" cy="128114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Private Sector Impact Investment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91B86FFB-229E-4ECC-AEC0-22FA4BC1C5DE}"/>
                </a:ext>
              </a:extLst>
            </p:cNvPr>
            <p:cNvCxnSpPr>
              <a:cxnSpLocks/>
            </p:cNvCxnSpPr>
            <p:nvPr/>
          </p:nvCxnSpPr>
          <p:spPr>
            <a:xfrm>
              <a:off x="5717293" y="2225738"/>
              <a:ext cx="0" cy="274848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0F84C351-EFCC-4D0E-A913-545BC543B8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3048" y="2186022"/>
              <a:ext cx="0" cy="314565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4" name="Connector: Elbow 253">
            <a:extLst>
              <a:ext uri="{FF2B5EF4-FFF2-40B4-BE49-F238E27FC236}">
                <a16:creationId xmlns:a16="http://schemas.microsoft.com/office/drawing/2014/main" id="{917F9321-55D7-4550-A71C-A1B18DD4AB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2420" y="2186022"/>
            <a:ext cx="2261019" cy="758796"/>
          </a:xfrm>
          <a:prstGeom prst="bentConnector3">
            <a:avLst>
              <a:gd name="adj1" fmla="val 78887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C3CCF54-D602-4F71-9695-1CD09F158EC0}"/>
              </a:ext>
            </a:extLst>
          </p:cNvPr>
          <p:cNvSpPr/>
          <p:nvPr/>
        </p:nvSpPr>
        <p:spPr>
          <a:xfrm>
            <a:off x="9273438" y="1822483"/>
            <a:ext cx="2257686" cy="168850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 repayment from increased profit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outcomes = better loan terms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De-risk transformation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FD8B3B-984E-47F8-8758-1546D1FD9338}"/>
              </a:ext>
            </a:extLst>
          </p:cNvPr>
          <p:cNvGrpSpPr/>
          <p:nvPr/>
        </p:nvGrpSpPr>
        <p:grpSpPr>
          <a:xfrm>
            <a:off x="3868057" y="5140595"/>
            <a:ext cx="6557327" cy="1597131"/>
            <a:chOff x="3868057" y="5140595"/>
            <a:chExt cx="6557327" cy="1597131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1555CAD-AF54-4D80-835A-C7248A934164}"/>
                </a:ext>
              </a:extLst>
            </p:cNvPr>
            <p:cNvSpPr/>
            <p:nvPr/>
          </p:nvSpPr>
          <p:spPr>
            <a:xfrm>
              <a:off x="3868057" y="5330235"/>
              <a:ext cx="4656277" cy="140749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Sale of Verified Outcomes</a:t>
              </a:r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1137CA81-0A1F-4D95-B03F-8D41F2BBAFF7}"/>
                </a:ext>
              </a:extLst>
            </p:cNvPr>
            <p:cNvSpPr/>
            <p:nvPr/>
          </p:nvSpPr>
          <p:spPr>
            <a:xfrm>
              <a:off x="6259217" y="5683863"/>
              <a:ext cx="1995605" cy="94379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glow rad="76200">
                <a:schemeClr val="accent4">
                  <a:lumMod val="75000"/>
                  <a:alpha val="40000"/>
                </a:scheme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Companies with Sustainability Goals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5A8A4E38-BE38-45D4-A832-E9F294E96B9F}"/>
                </a:ext>
              </a:extLst>
            </p:cNvPr>
            <p:cNvSpPr/>
            <p:nvPr/>
          </p:nvSpPr>
          <p:spPr>
            <a:xfrm>
              <a:off x="4155036" y="5683863"/>
              <a:ext cx="1995605" cy="94379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glow rad="76200">
                <a:schemeClr val="accent4">
                  <a:lumMod val="75000"/>
                  <a:alpha val="40000"/>
                </a:scheme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Carbon Markets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E04F06DB-C3C1-4B43-BE03-06954B132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7584" y="5140595"/>
              <a:ext cx="0" cy="349496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or: Elbow 257">
              <a:extLst>
                <a:ext uri="{FF2B5EF4-FFF2-40B4-BE49-F238E27FC236}">
                  <a16:creationId xmlns:a16="http://schemas.microsoft.com/office/drawing/2014/main" id="{7E2BAD87-1995-4E94-AB28-17D9105AD150}"/>
                </a:ext>
              </a:extLst>
            </p:cNvPr>
            <p:cNvCxnSpPr>
              <a:cxnSpLocks/>
              <a:stCxn id="168" idx="2"/>
              <a:endCxn id="153" idx="3"/>
            </p:cNvCxnSpPr>
            <p:nvPr/>
          </p:nvCxnSpPr>
          <p:spPr>
            <a:xfrm rot="5400000" flipH="1">
              <a:off x="9231655" y="5326660"/>
              <a:ext cx="486408" cy="1901050"/>
            </a:xfrm>
            <a:prstGeom prst="bentConnector4">
              <a:avLst>
                <a:gd name="adj1" fmla="val -46998"/>
                <a:gd name="adj2" fmla="val 71512"/>
              </a:avLst>
            </a:prstGeom>
            <a:ln w="38100">
              <a:solidFill>
                <a:schemeClr val="accent4">
                  <a:lumMod val="75000"/>
                </a:schemeClr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92E48BA-F460-47B4-8B02-BF67FB87A871}"/>
              </a:ext>
            </a:extLst>
          </p:cNvPr>
          <p:cNvCxnSpPr>
            <a:cxnSpLocks/>
          </p:cNvCxnSpPr>
          <p:nvPr/>
        </p:nvCxnSpPr>
        <p:spPr>
          <a:xfrm>
            <a:off x="6974387" y="3258963"/>
            <a:ext cx="800482" cy="7437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666529-D365-478E-AAA1-CB0ABA98DB2E}"/>
              </a:ext>
            </a:extLst>
          </p:cNvPr>
          <p:cNvGrpSpPr/>
          <p:nvPr/>
        </p:nvGrpSpPr>
        <p:grpSpPr>
          <a:xfrm>
            <a:off x="6847756" y="3646084"/>
            <a:ext cx="2362293" cy="1486455"/>
            <a:chOff x="6847756" y="3646084"/>
            <a:chExt cx="2362293" cy="14864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3B478F-6D05-4B2C-A8CF-41BF24002743}"/>
                </a:ext>
              </a:extLst>
            </p:cNvPr>
            <p:cNvGrpSpPr/>
            <p:nvPr/>
          </p:nvGrpSpPr>
          <p:grpSpPr>
            <a:xfrm>
              <a:off x="8049017" y="4451389"/>
              <a:ext cx="681150" cy="681150"/>
              <a:chOff x="8822089" y="4375373"/>
              <a:chExt cx="681150" cy="68115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DAEC4C4-950B-453F-9AF8-1CAF88D57C9F}"/>
                  </a:ext>
                </a:extLst>
              </p:cNvPr>
              <p:cNvSpPr/>
              <p:nvPr/>
            </p:nvSpPr>
            <p:spPr>
              <a:xfrm>
                <a:off x="8822089" y="4375373"/>
                <a:ext cx="681150" cy="681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9" name="Graphic 4" descr="Barn">
                <a:extLst>
                  <a:ext uri="{FF2B5EF4-FFF2-40B4-BE49-F238E27FC236}">
                    <a16:creationId xmlns:a16="http://schemas.microsoft.com/office/drawing/2014/main" id="{02194149-D9F8-4A39-A151-1828DB3D111D}"/>
                  </a:ext>
                </a:extLst>
              </p:cNvPr>
              <p:cNvGrpSpPr/>
              <p:nvPr/>
            </p:nvGrpSpPr>
            <p:grpSpPr>
              <a:xfrm>
                <a:off x="8854738" y="4392661"/>
                <a:ext cx="581848" cy="526875"/>
                <a:chOff x="1268611" y="3680236"/>
                <a:chExt cx="781094" cy="707296"/>
              </a:xfrm>
              <a:solidFill>
                <a:srgbClr val="C00000"/>
              </a:solidFill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E876AFD9-E40C-4F1B-A185-C07B4AAD6B40}"/>
                    </a:ext>
                  </a:extLst>
                </p:cNvPr>
                <p:cNvSpPr/>
                <p:nvPr/>
              </p:nvSpPr>
              <p:spPr>
                <a:xfrm>
                  <a:off x="1268611" y="3680236"/>
                  <a:ext cx="781094" cy="434172"/>
                </a:xfrm>
                <a:custGeom>
                  <a:avLst/>
                  <a:gdLst>
                    <a:gd name="connsiteX0" fmla="*/ 763367 w 781094"/>
                    <a:gd name="connsiteY0" fmla="*/ 434173 h 434172"/>
                    <a:gd name="connsiteX1" fmla="*/ 747016 w 781094"/>
                    <a:gd name="connsiteY1" fmla="*/ 422871 h 434172"/>
                    <a:gd name="connsiteX2" fmla="*/ 632563 w 781094"/>
                    <a:gd name="connsiteY2" fmla="*/ 143155 h 434172"/>
                    <a:gd name="connsiteX3" fmla="*/ 390032 w 781094"/>
                    <a:gd name="connsiteY3" fmla="*/ 39556 h 434172"/>
                    <a:gd name="connsiteX4" fmla="*/ 147500 w 781094"/>
                    <a:gd name="connsiteY4" fmla="*/ 143155 h 434172"/>
                    <a:gd name="connsiteX5" fmla="*/ 34864 w 781094"/>
                    <a:gd name="connsiteY5" fmla="*/ 420046 h 434172"/>
                    <a:gd name="connsiteX6" fmla="*/ 11246 w 781094"/>
                    <a:gd name="connsiteY6" fmla="*/ 430405 h 434172"/>
                    <a:gd name="connsiteX7" fmla="*/ 1254 w 781094"/>
                    <a:gd name="connsiteY7" fmla="*/ 405918 h 434172"/>
                    <a:gd name="connsiteX8" fmla="*/ 118433 w 781094"/>
                    <a:gd name="connsiteY8" fmla="*/ 115842 h 434172"/>
                    <a:gd name="connsiteX9" fmla="*/ 389123 w 781094"/>
                    <a:gd name="connsiteY9" fmla="*/ 0 h 434172"/>
                    <a:gd name="connsiteX10" fmla="*/ 659814 w 781094"/>
                    <a:gd name="connsiteY10" fmla="*/ 115842 h 434172"/>
                    <a:gd name="connsiteX11" fmla="*/ 779717 w 781094"/>
                    <a:gd name="connsiteY11" fmla="*/ 408744 h 434172"/>
                    <a:gd name="connsiteX12" fmla="*/ 769725 w 781094"/>
                    <a:gd name="connsiteY12" fmla="*/ 433231 h 434172"/>
                    <a:gd name="connsiteX13" fmla="*/ 763367 w 781094"/>
                    <a:gd name="connsiteY13" fmla="*/ 434173 h 43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1094" h="434172">
                      <a:moveTo>
                        <a:pt x="763367" y="434173"/>
                      </a:moveTo>
                      <a:cubicBezTo>
                        <a:pt x="756100" y="434173"/>
                        <a:pt x="749742" y="429464"/>
                        <a:pt x="747016" y="422871"/>
                      </a:cubicBezTo>
                      <a:lnTo>
                        <a:pt x="632563" y="143155"/>
                      </a:lnTo>
                      <a:lnTo>
                        <a:pt x="390032" y="39556"/>
                      </a:lnTo>
                      <a:lnTo>
                        <a:pt x="147500" y="143155"/>
                      </a:lnTo>
                      <a:lnTo>
                        <a:pt x="34864" y="420046"/>
                      </a:lnTo>
                      <a:cubicBezTo>
                        <a:pt x="31230" y="429464"/>
                        <a:pt x="20330" y="434173"/>
                        <a:pt x="11246" y="430405"/>
                      </a:cubicBezTo>
                      <a:cubicBezTo>
                        <a:pt x="2163" y="426638"/>
                        <a:pt x="-2379" y="415337"/>
                        <a:pt x="1254" y="405918"/>
                      </a:cubicBezTo>
                      <a:lnTo>
                        <a:pt x="118433" y="115842"/>
                      </a:lnTo>
                      <a:lnTo>
                        <a:pt x="389123" y="0"/>
                      </a:lnTo>
                      <a:lnTo>
                        <a:pt x="659814" y="115842"/>
                      </a:lnTo>
                      <a:lnTo>
                        <a:pt x="779717" y="408744"/>
                      </a:lnTo>
                      <a:cubicBezTo>
                        <a:pt x="783351" y="418162"/>
                        <a:pt x="779717" y="429464"/>
                        <a:pt x="769725" y="433231"/>
                      </a:cubicBezTo>
                      <a:cubicBezTo>
                        <a:pt x="767909" y="433231"/>
                        <a:pt x="766092" y="434173"/>
                        <a:pt x="763367" y="43417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029" cap="flat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" name="Graphic 4" descr="Barn">
                  <a:extLst>
                    <a:ext uri="{FF2B5EF4-FFF2-40B4-BE49-F238E27FC236}">
                      <a16:creationId xmlns:a16="http://schemas.microsoft.com/office/drawing/2014/main" id="{9BE2743B-288B-47B7-941C-C27F83CC14A5}"/>
                    </a:ext>
                  </a:extLst>
                </p:cNvPr>
                <p:cNvGrpSpPr/>
                <p:nvPr/>
              </p:nvGrpSpPr>
              <p:grpSpPr>
                <a:xfrm>
                  <a:off x="1468796" y="4161499"/>
                  <a:ext cx="381510" cy="226033"/>
                  <a:chOff x="1468796" y="4161499"/>
                  <a:chExt cx="381510" cy="226033"/>
                </a:xfrm>
                <a:solidFill>
                  <a:srgbClr val="C00000"/>
                </a:solidFill>
              </p:grpSpPr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BA9B802F-6DE9-4C44-80A8-9944A9F50C86}"/>
                      </a:ext>
                    </a:extLst>
                  </p:cNvPr>
                  <p:cNvSpPr/>
                  <p:nvPr/>
                </p:nvSpPr>
                <p:spPr>
                  <a:xfrm>
                    <a:off x="1515123" y="4296177"/>
                    <a:ext cx="288857" cy="91355"/>
                  </a:xfrm>
                  <a:custGeom>
                    <a:avLst/>
                    <a:gdLst>
                      <a:gd name="connsiteX0" fmla="*/ 144429 w 288857"/>
                      <a:gd name="connsiteY0" fmla="*/ 0 h 91355"/>
                      <a:gd name="connsiteX1" fmla="*/ 0 w 288857"/>
                      <a:gd name="connsiteY1" fmla="*/ 91355 h 91355"/>
                      <a:gd name="connsiteX2" fmla="*/ 288858 w 288857"/>
                      <a:gd name="connsiteY2" fmla="*/ 91355 h 9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8857" h="91355">
                        <a:moveTo>
                          <a:pt x="144429" y="0"/>
                        </a:moveTo>
                        <a:lnTo>
                          <a:pt x="0" y="91355"/>
                        </a:lnTo>
                        <a:lnTo>
                          <a:pt x="288858" y="9135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B0205C4E-DAE3-4E5D-B6BD-8085F3C64D86}"/>
                      </a:ext>
                    </a:extLst>
                  </p:cNvPr>
                  <p:cNvSpPr/>
                  <p:nvPr/>
                </p:nvSpPr>
                <p:spPr>
                  <a:xfrm>
                    <a:off x="1468796" y="4175626"/>
                    <a:ext cx="156237" cy="196837"/>
                  </a:xfrm>
                  <a:custGeom>
                    <a:avLst/>
                    <a:gdLst>
                      <a:gd name="connsiteX0" fmla="*/ 0 w 156237"/>
                      <a:gd name="connsiteY0" fmla="*/ 196838 h 196837"/>
                      <a:gd name="connsiteX1" fmla="*/ 156238 w 156237"/>
                      <a:gd name="connsiteY1" fmla="*/ 98890 h 196837"/>
                      <a:gd name="connsiteX2" fmla="*/ 0 w 156237"/>
                      <a:gd name="connsiteY2" fmla="*/ 0 h 19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237" h="196837">
                        <a:moveTo>
                          <a:pt x="0" y="196838"/>
                        </a:moveTo>
                        <a:lnTo>
                          <a:pt x="156238" y="988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11207D7C-86E7-471F-8F8B-07198653AE9C}"/>
                      </a:ext>
                    </a:extLst>
                  </p:cNvPr>
                  <p:cNvSpPr/>
                  <p:nvPr/>
                </p:nvSpPr>
                <p:spPr>
                  <a:xfrm>
                    <a:off x="1515123" y="4161499"/>
                    <a:ext cx="288857" cy="90413"/>
                  </a:xfrm>
                  <a:custGeom>
                    <a:avLst/>
                    <a:gdLst>
                      <a:gd name="connsiteX0" fmla="*/ 0 w 288857"/>
                      <a:gd name="connsiteY0" fmla="*/ 0 h 90413"/>
                      <a:gd name="connsiteX1" fmla="*/ 144429 w 288857"/>
                      <a:gd name="connsiteY1" fmla="*/ 90413 h 90413"/>
                      <a:gd name="connsiteX2" fmla="*/ 288858 w 288857"/>
                      <a:gd name="connsiteY2" fmla="*/ 0 h 90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8857" h="90413">
                        <a:moveTo>
                          <a:pt x="0" y="0"/>
                        </a:moveTo>
                        <a:lnTo>
                          <a:pt x="144429" y="90413"/>
                        </a:lnTo>
                        <a:lnTo>
                          <a:pt x="288858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20ABB93E-2604-4694-8B12-145F5F25FD18}"/>
                      </a:ext>
                    </a:extLst>
                  </p:cNvPr>
                  <p:cNvSpPr/>
                  <p:nvPr/>
                </p:nvSpPr>
                <p:spPr>
                  <a:xfrm>
                    <a:off x="1694069" y="4175626"/>
                    <a:ext cx="156237" cy="196837"/>
                  </a:xfrm>
                  <a:custGeom>
                    <a:avLst/>
                    <a:gdLst>
                      <a:gd name="connsiteX0" fmla="*/ 156238 w 156237"/>
                      <a:gd name="connsiteY0" fmla="*/ 196838 h 196837"/>
                      <a:gd name="connsiteX1" fmla="*/ 156238 w 156237"/>
                      <a:gd name="connsiteY1" fmla="*/ 0 h 196837"/>
                      <a:gd name="connsiteX2" fmla="*/ 0 w 156237"/>
                      <a:gd name="connsiteY2" fmla="*/ 98890 h 19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237" h="196837">
                        <a:moveTo>
                          <a:pt x="156238" y="196838"/>
                        </a:moveTo>
                        <a:lnTo>
                          <a:pt x="156238" y="0"/>
                        </a:lnTo>
                        <a:lnTo>
                          <a:pt x="0" y="9889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3" name="Graphic 4" descr="Barn">
                  <a:extLst>
                    <a:ext uri="{FF2B5EF4-FFF2-40B4-BE49-F238E27FC236}">
                      <a16:creationId xmlns:a16="http://schemas.microsoft.com/office/drawing/2014/main" id="{AFB93E77-A30F-42C9-AEBD-20DDD27E0C5C}"/>
                    </a:ext>
                  </a:extLst>
                </p:cNvPr>
                <p:cNvGrpSpPr/>
                <p:nvPr/>
              </p:nvGrpSpPr>
              <p:grpSpPr>
                <a:xfrm>
                  <a:off x="1342534" y="3747104"/>
                  <a:ext cx="635850" cy="640428"/>
                  <a:chOff x="1342534" y="3747104"/>
                  <a:chExt cx="635850" cy="640428"/>
                </a:xfrm>
                <a:solidFill>
                  <a:srgbClr val="C00000"/>
                </a:solidFill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14EB64CE-6D57-4C21-97B6-4F46F49EF415}"/>
                      </a:ext>
                    </a:extLst>
                  </p:cNvPr>
                  <p:cNvSpPr/>
                  <p:nvPr/>
                </p:nvSpPr>
                <p:spPr>
                  <a:xfrm>
                    <a:off x="1568716" y="3902502"/>
                    <a:ext cx="181671" cy="113016"/>
                  </a:xfrm>
                  <a:custGeom>
                    <a:avLst/>
                    <a:gdLst>
                      <a:gd name="connsiteX0" fmla="*/ 0 w 181671"/>
                      <a:gd name="connsiteY0" fmla="*/ 0 h 113016"/>
                      <a:gd name="connsiteX1" fmla="*/ 181672 w 181671"/>
                      <a:gd name="connsiteY1" fmla="*/ 0 h 113016"/>
                      <a:gd name="connsiteX2" fmla="*/ 181672 w 181671"/>
                      <a:gd name="connsiteY2" fmla="*/ 113017 h 113016"/>
                      <a:gd name="connsiteX3" fmla="*/ 0 w 181671"/>
                      <a:gd name="connsiteY3" fmla="*/ 113017 h 11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671" h="113016">
                        <a:moveTo>
                          <a:pt x="0" y="0"/>
                        </a:moveTo>
                        <a:lnTo>
                          <a:pt x="181672" y="0"/>
                        </a:lnTo>
                        <a:lnTo>
                          <a:pt x="181672" y="113017"/>
                        </a:lnTo>
                        <a:lnTo>
                          <a:pt x="0" y="113017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5D70B40B-6A6A-496D-9B56-8DB39C945DE5}"/>
                      </a:ext>
                    </a:extLst>
                  </p:cNvPr>
                  <p:cNvSpPr/>
                  <p:nvPr/>
                </p:nvSpPr>
                <p:spPr>
                  <a:xfrm>
                    <a:off x="1342534" y="3747104"/>
                    <a:ext cx="635850" cy="640428"/>
                  </a:xfrm>
                  <a:custGeom>
                    <a:avLst/>
                    <a:gdLst>
                      <a:gd name="connsiteX0" fmla="*/ 535023 w 635850"/>
                      <a:gd name="connsiteY0" fmla="*/ 96064 h 640428"/>
                      <a:gd name="connsiteX1" fmla="*/ 316109 w 635850"/>
                      <a:gd name="connsiteY1" fmla="*/ 0 h 640428"/>
                      <a:gd name="connsiteX2" fmla="*/ 97194 w 635850"/>
                      <a:gd name="connsiteY2" fmla="*/ 97006 h 640428"/>
                      <a:gd name="connsiteX3" fmla="*/ 0 w 635850"/>
                      <a:gd name="connsiteY3" fmla="*/ 351294 h 640428"/>
                      <a:gd name="connsiteX4" fmla="*/ 0 w 635850"/>
                      <a:gd name="connsiteY4" fmla="*/ 621592 h 640428"/>
                      <a:gd name="connsiteX5" fmla="*/ 18167 w 635850"/>
                      <a:gd name="connsiteY5" fmla="*/ 640428 h 640428"/>
                      <a:gd name="connsiteX6" fmla="*/ 90836 w 635850"/>
                      <a:gd name="connsiteY6" fmla="*/ 640428 h 640428"/>
                      <a:gd name="connsiteX7" fmla="*/ 90836 w 635850"/>
                      <a:gd name="connsiteY7" fmla="*/ 395559 h 640428"/>
                      <a:gd name="connsiteX8" fmla="*/ 109003 w 635850"/>
                      <a:gd name="connsiteY8" fmla="*/ 376722 h 640428"/>
                      <a:gd name="connsiteX9" fmla="*/ 526848 w 635850"/>
                      <a:gd name="connsiteY9" fmla="*/ 376722 h 640428"/>
                      <a:gd name="connsiteX10" fmla="*/ 545015 w 635850"/>
                      <a:gd name="connsiteY10" fmla="*/ 395559 h 640428"/>
                      <a:gd name="connsiteX11" fmla="*/ 545015 w 635850"/>
                      <a:gd name="connsiteY11" fmla="*/ 640428 h 640428"/>
                      <a:gd name="connsiteX12" fmla="*/ 617684 w 635850"/>
                      <a:gd name="connsiteY12" fmla="*/ 640428 h 640428"/>
                      <a:gd name="connsiteX13" fmla="*/ 635851 w 635850"/>
                      <a:gd name="connsiteY13" fmla="*/ 621592 h 640428"/>
                      <a:gd name="connsiteX14" fmla="*/ 635851 w 635850"/>
                      <a:gd name="connsiteY14" fmla="*/ 350352 h 640428"/>
                      <a:gd name="connsiteX15" fmla="*/ 535023 w 635850"/>
                      <a:gd name="connsiteY15" fmla="*/ 96064 h 640428"/>
                      <a:gd name="connsiteX16" fmla="*/ 444187 w 635850"/>
                      <a:gd name="connsiteY16" fmla="*/ 287251 h 640428"/>
                      <a:gd name="connsiteX17" fmla="*/ 426020 w 635850"/>
                      <a:gd name="connsiteY17" fmla="*/ 306087 h 640428"/>
                      <a:gd name="connsiteX18" fmla="*/ 208014 w 635850"/>
                      <a:gd name="connsiteY18" fmla="*/ 306087 h 640428"/>
                      <a:gd name="connsiteX19" fmla="*/ 189847 w 635850"/>
                      <a:gd name="connsiteY19" fmla="*/ 287251 h 640428"/>
                      <a:gd name="connsiteX20" fmla="*/ 189847 w 635850"/>
                      <a:gd name="connsiteY20" fmla="*/ 136562 h 640428"/>
                      <a:gd name="connsiteX21" fmla="*/ 208014 w 635850"/>
                      <a:gd name="connsiteY21" fmla="*/ 117726 h 640428"/>
                      <a:gd name="connsiteX22" fmla="*/ 426020 w 635850"/>
                      <a:gd name="connsiteY22" fmla="*/ 117726 h 640428"/>
                      <a:gd name="connsiteX23" fmla="*/ 444187 w 635850"/>
                      <a:gd name="connsiteY23" fmla="*/ 136562 h 640428"/>
                      <a:gd name="connsiteX24" fmla="*/ 444187 w 635850"/>
                      <a:gd name="connsiteY24" fmla="*/ 287251 h 64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35850" h="640428">
                        <a:moveTo>
                          <a:pt x="535023" y="96064"/>
                        </a:moveTo>
                        <a:lnTo>
                          <a:pt x="316109" y="0"/>
                        </a:lnTo>
                        <a:lnTo>
                          <a:pt x="97194" y="97006"/>
                        </a:lnTo>
                        <a:lnTo>
                          <a:pt x="0" y="351294"/>
                        </a:lnTo>
                        <a:lnTo>
                          <a:pt x="0" y="621592"/>
                        </a:lnTo>
                        <a:cubicBezTo>
                          <a:pt x="0" y="631952"/>
                          <a:pt x="8175" y="640428"/>
                          <a:pt x="18167" y="640428"/>
                        </a:cubicBezTo>
                        <a:lnTo>
                          <a:pt x="90836" y="640428"/>
                        </a:lnTo>
                        <a:lnTo>
                          <a:pt x="90836" y="395559"/>
                        </a:lnTo>
                        <a:cubicBezTo>
                          <a:pt x="90836" y="385199"/>
                          <a:pt x="99011" y="376722"/>
                          <a:pt x="109003" y="376722"/>
                        </a:cubicBezTo>
                        <a:lnTo>
                          <a:pt x="526848" y="376722"/>
                        </a:lnTo>
                        <a:cubicBezTo>
                          <a:pt x="536840" y="376722"/>
                          <a:pt x="545015" y="385199"/>
                          <a:pt x="545015" y="395559"/>
                        </a:cubicBezTo>
                        <a:lnTo>
                          <a:pt x="545015" y="640428"/>
                        </a:lnTo>
                        <a:lnTo>
                          <a:pt x="617684" y="640428"/>
                        </a:lnTo>
                        <a:cubicBezTo>
                          <a:pt x="627676" y="640428"/>
                          <a:pt x="635851" y="631952"/>
                          <a:pt x="635851" y="621592"/>
                        </a:cubicBezTo>
                        <a:lnTo>
                          <a:pt x="635851" y="350352"/>
                        </a:lnTo>
                        <a:lnTo>
                          <a:pt x="535023" y="96064"/>
                        </a:lnTo>
                        <a:close/>
                        <a:moveTo>
                          <a:pt x="444187" y="287251"/>
                        </a:moveTo>
                        <a:cubicBezTo>
                          <a:pt x="444187" y="297611"/>
                          <a:pt x="436012" y="306087"/>
                          <a:pt x="426020" y="306087"/>
                        </a:cubicBezTo>
                        <a:lnTo>
                          <a:pt x="208014" y="306087"/>
                        </a:lnTo>
                        <a:cubicBezTo>
                          <a:pt x="198022" y="306087"/>
                          <a:pt x="189847" y="297611"/>
                          <a:pt x="189847" y="287251"/>
                        </a:cubicBezTo>
                        <a:lnTo>
                          <a:pt x="189847" y="136562"/>
                        </a:lnTo>
                        <a:cubicBezTo>
                          <a:pt x="189847" y="126202"/>
                          <a:pt x="198022" y="117726"/>
                          <a:pt x="208014" y="117726"/>
                        </a:cubicBezTo>
                        <a:lnTo>
                          <a:pt x="426020" y="117726"/>
                        </a:lnTo>
                        <a:cubicBezTo>
                          <a:pt x="436012" y="117726"/>
                          <a:pt x="444187" y="126202"/>
                          <a:pt x="444187" y="136562"/>
                        </a:cubicBezTo>
                        <a:lnTo>
                          <a:pt x="444187" y="287251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5D44E21-ABAF-48FC-8F63-DD900AAAAD19}"/>
                </a:ext>
              </a:extLst>
            </p:cNvPr>
            <p:cNvGrpSpPr/>
            <p:nvPr/>
          </p:nvGrpSpPr>
          <p:grpSpPr>
            <a:xfrm>
              <a:off x="8528899" y="3925155"/>
              <a:ext cx="681150" cy="681150"/>
              <a:chOff x="8822089" y="4375373"/>
              <a:chExt cx="681150" cy="681150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2442B829-13D7-44AA-8CD7-C946F5E3FC66}"/>
                  </a:ext>
                </a:extLst>
              </p:cNvPr>
              <p:cNvSpPr/>
              <p:nvPr/>
            </p:nvSpPr>
            <p:spPr>
              <a:xfrm>
                <a:off x="8822089" y="4375373"/>
                <a:ext cx="681150" cy="681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0" name="Graphic 4" descr="Barn">
                <a:extLst>
                  <a:ext uri="{FF2B5EF4-FFF2-40B4-BE49-F238E27FC236}">
                    <a16:creationId xmlns:a16="http://schemas.microsoft.com/office/drawing/2014/main" id="{9E0B1D2A-D73E-4947-A31C-07AB40259CCB}"/>
                  </a:ext>
                </a:extLst>
              </p:cNvPr>
              <p:cNvGrpSpPr/>
              <p:nvPr/>
            </p:nvGrpSpPr>
            <p:grpSpPr>
              <a:xfrm>
                <a:off x="8854738" y="4392661"/>
                <a:ext cx="581848" cy="526875"/>
                <a:chOff x="1268611" y="3680236"/>
                <a:chExt cx="781094" cy="707296"/>
              </a:xfrm>
              <a:solidFill>
                <a:srgbClr val="C00000"/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13739B78-A718-4993-B283-6E54CA8E162C}"/>
                    </a:ext>
                  </a:extLst>
                </p:cNvPr>
                <p:cNvSpPr/>
                <p:nvPr/>
              </p:nvSpPr>
              <p:spPr>
                <a:xfrm>
                  <a:off x="1268611" y="3680236"/>
                  <a:ext cx="781094" cy="434172"/>
                </a:xfrm>
                <a:custGeom>
                  <a:avLst/>
                  <a:gdLst>
                    <a:gd name="connsiteX0" fmla="*/ 763367 w 781094"/>
                    <a:gd name="connsiteY0" fmla="*/ 434173 h 434172"/>
                    <a:gd name="connsiteX1" fmla="*/ 747016 w 781094"/>
                    <a:gd name="connsiteY1" fmla="*/ 422871 h 434172"/>
                    <a:gd name="connsiteX2" fmla="*/ 632563 w 781094"/>
                    <a:gd name="connsiteY2" fmla="*/ 143155 h 434172"/>
                    <a:gd name="connsiteX3" fmla="*/ 390032 w 781094"/>
                    <a:gd name="connsiteY3" fmla="*/ 39556 h 434172"/>
                    <a:gd name="connsiteX4" fmla="*/ 147500 w 781094"/>
                    <a:gd name="connsiteY4" fmla="*/ 143155 h 434172"/>
                    <a:gd name="connsiteX5" fmla="*/ 34864 w 781094"/>
                    <a:gd name="connsiteY5" fmla="*/ 420046 h 434172"/>
                    <a:gd name="connsiteX6" fmla="*/ 11246 w 781094"/>
                    <a:gd name="connsiteY6" fmla="*/ 430405 h 434172"/>
                    <a:gd name="connsiteX7" fmla="*/ 1254 w 781094"/>
                    <a:gd name="connsiteY7" fmla="*/ 405918 h 434172"/>
                    <a:gd name="connsiteX8" fmla="*/ 118433 w 781094"/>
                    <a:gd name="connsiteY8" fmla="*/ 115842 h 434172"/>
                    <a:gd name="connsiteX9" fmla="*/ 389123 w 781094"/>
                    <a:gd name="connsiteY9" fmla="*/ 0 h 434172"/>
                    <a:gd name="connsiteX10" fmla="*/ 659814 w 781094"/>
                    <a:gd name="connsiteY10" fmla="*/ 115842 h 434172"/>
                    <a:gd name="connsiteX11" fmla="*/ 779717 w 781094"/>
                    <a:gd name="connsiteY11" fmla="*/ 408744 h 434172"/>
                    <a:gd name="connsiteX12" fmla="*/ 769725 w 781094"/>
                    <a:gd name="connsiteY12" fmla="*/ 433231 h 434172"/>
                    <a:gd name="connsiteX13" fmla="*/ 763367 w 781094"/>
                    <a:gd name="connsiteY13" fmla="*/ 434173 h 43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1094" h="434172">
                      <a:moveTo>
                        <a:pt x="763367" y="434173"/>
                      </a:moveTo>
                      <a:cubicBezTo>
                        <a:pt x="756100" y="434173"/>
                        <a:pt x="749742" y="429464"/>
                        <a:pt x="747016" y="422871"/>
                      </a:cubicBezTo>
                      <a:lnTo>
                        <a:pt x="632563" y="143155"/>
                      </a:lnTo>
                      <a:lnTo>
                        <a:pt x="390032" y="39556"/>
                      </a:lnTo>
                      <a:lnTo>
                        <a:pt x="147500" y="143155"/>
                      </a:lnTo>
                      <a:lnTo>
                        <a:pt x="34864" y="420046"/>
                      </a:lnTo>
                      <a:cubicBezTo>
                        <a:pt x="31230" y="429464"/>
                        <a:pt x="20330" y="434173"/>
                        <a:pt x="11246" y="430405"/>
                      </a:cubicBezTo>
                      <a:cubicBezTo>
                        <a:pt x="2163" y="426638"/>
                        <a:pt x="-2379" y="415337"/>
                        <a:pt x="1254" y="405918"/>
                      </a:cubicBezTo>
                      <a:lnTo>
                        <a:pt x="118433" y="115842"/>
                      </a:lnTo>
                      <a:lnTo>
                        <a:pt x="389123" y="0"/>
                      </a:lnTo>
                      <a:lnTo>
                        <a:pt x="659814" y="115842"/>
                      </a:lnTo>
                      <a:lnTo>
                        <a:pt x="779717" y="408744"/>
                      </a:lnTo>
                      <a:cubicBezTo>
                        <a:pt x="783351" y="418162"/>
                        <a:pt x="779717" y="429464"/>
                        <a:pt x="769725" y="433231"/>
                      </a:cubicBezTo>
                      <a:cubicBezTo>
                        <a:pt x="767909" y="433231"/>
                        <a:pt x="766092" y="434173"/>
                        <a:pt x="763367" y="43417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029" cap="flat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2" name="Graphic 4" descr="Barn">
                  <a:extLst>
                    <a:ext uri="{FF2B5EF4-FFF2-40B4-BE49-F238E27FC236}">
                      <a16:creationId xmlns:a16="http://schemas.microsoft.com/office/drawing/2014/main" id="{5D05462D-9D64-4758-8647-0A77380DE897}"/>
                    </a:ext>
                  </a:extLst>
                </p:cNvPr>
                <p:cNvGrpSpPr/>
                <p:nvPr/>
              </p:nvGrpSpPr>
              <p:grpSpPr>
                <a:xfrm>
                  <a:off x="1468796" y="4161499"/>
                  <a:ext cx="381510" cy="226033"/>
                  <a:chOff x="1468796" y="4161499"/>
                  <a:chExt cx="381510" cy="226033"/>
                </a:xfrm>
                <a:solidFill>
                  <a:srgbClr val="C00000"/>
                </a:solidFill>
              </p:grpSpPr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8DF54550-05A5-4979-B14F-77FEA3108495}"/>
                      </a:ext>
                    </a:extLst>
                  </p:cNvPr>
                  <p:cNvSpPr/>
                  <p:nvPr/>
                </p:nvSpPr>
                <p:spPr>
                  <a:xfrm>
                    <a:off x="1515123" y="4296177"/>
                    <a:ext cx="288857" cy="91355"/>
                  </a:xfrm>
                  <a:custGeom>
                    <a:avLst/>
                    <a:gdLst>
                      <a:gd name="connsiteX0" fmla="*/ 144429 w 288857"/>
                      <a:gd name="connsiteY0" fmla="*/ 0 h 91355"/>
                      <a:gd name="connsiteX1" fmla="*/ 0 w 288857"/>
                      <a:gd name="connsiteY1" fmla="*/ 91355 h 91355"/>
                      <a:gd name="connsiteX2" fmla="*/ 288858 w 288857"/>
                      <a:gd name="connsiteY2" fmla="*/ 91355 h 9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8857" h="91355">
                        <a:moveTo>
                          <a:pt x="144429" y="0"/>
                        </a:moveTo>
                        <a:lnTo>
                          <a:pt x="0" y="91355"/>
                        </a:lnTo>
                        <a:lnTo>
                          <a:pt x="288858" y="9135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3F2BC391-C096-41C7-AA64-96FCE5169154}"/>
                      </a:ext>
                    </a:extLst>
                  </p:cNvPr>
                  <p:cNvSpPr/>
                  <p:nvPr/>
                </p:nvSpPr>
                <p:spPr>
                  <a:xfrm>
                    <a:off x="1468796" y="4175626"/>
                    <a:ext cx="156237" cy="196837"/>
                  </a:xfrm>
                  <a:custGeom>
                    <a:avLst/>
                    <a:gdLst>
                      <a:gd name="connsiteX0" fmla="*/ 0 w 156237"/>
                      <a:gd name="connsiteY0" fmla="*/ 196838 h 196837"/>
                      <a:gd name="connsiteX1" fmla="*/ 156238 w 156237"/>
                      <a:gd name="connsiteY1" fmla="*/ 98890 h 196837"/>
                      <a:gd name="connsiteX2" fmla="*/ 0 w 156237"/>
                      <a:gd name="connsiteY2" fmla="*/ 0 h 19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237" h="196837">
                        <a:moveTo>
                          <a:pt x="0" y="196838"/>
                        </a:moveTo>
                        <a:lnTo>
                          <a:pt x="156238" y="988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8E599728-54D4-4EFF-82F1-FDE88D874A40}"/>
                      </a:ext>
                    </a:extLst>
                  </p:cNvPr>
                  <p:cNvSpPr/>
                  <p:nvPr/>
                </p:nvSpPr>
                <p:spPr>
                  <a:xfrm>
                    <a:off x="1515123" y="4161499"/>
                    <a:ext cx="288857" cy="90413"/>
                  </a:xfrm>
                  <a:custGeom>
                    <a:avLst/>
                    <a:gdLst>
                      <a:gd name="connsiteX0" fmla="*/ 0 w 288857"/>
                      <a:gd name="connsiteY0" fmla="*/ 0 h 90413"/>
                      <a:gd name="connsiteX1" fmla="*/ 144429 w 288857"/>
                      <a:gd name="connsiteY1" fmla="*/ 90413 h 90413"/>
                      <a:gd name="connsiteX2" fmla="*/ 288858 w 288857"/>
                      <a:gd name="connsiteY2" fmla="*/ 0 h 90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8857" h="90413">
                        <a:moveTo>
                          <a:pt x="0" y="0"/>
                        </a:moveTo>
                        <a:lnTo>
                          <a:pt x="144429" y="90413"/>
                        </a:lnTo>
                        <a:lnTo>
                          <a:pt x="288858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7D6869EA-CB31-4B88-A736-0CD9A5D74280}"/>
                      </a:ext>
                    </a:extLst>
                  </p:cNvPr>
                  <p:cNvSpPr/>
                  <p:nvPr/>
                </p:nvSpPr>
                <p:spPr>
                  <a:xfrm>
                    <a:off x="1694069" y="4175626"/>
                    <a:ext cx="156237" cy="196837"/>
                  </a:xfrm>
                  <a:custGeom>
                    <a:avLst/>
                    <a:gdLst>
                      <a:gd name="connsiteX0" fmla="*/ 156238 w 156237"/>
                      <a:gd name="connsiteY0" fmla="*/ 196838 h 196837"/>
                      <a:gd name="connsiteX1" fmla="*/ 156238 w 156237"/>
                      <a:gd name="connsiteY1" fmla="*/ 0 h 196837"/>
                      <a:gd name="connsiteX2" fmla="*/ 0 w 156237"/>
                      <a:gd name="connsiteY2" fmla="*/ 98890 h 19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237" h="196837">
                        <a:moveTo>
                          <a:pt x="156238" y="196838"/>
                        </a:moveTo>
                        <a:lnTo>
                          <a:pt x="156238" y="0"/>
                        </a:lnTo>
                        <a:lnTo>
                          <a:pt x="0" y="9889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3" name="Graphic 4" descr="Barn">
                  <a:extLst>
                    <a:ext uri="{FF2B5EF4-FFF2-40B4-BE49-F238E27FC236}">
                      <a16:creationId xmlns:a16="http://schemas.microsoft.com/office/drawing/2014/main" id="{CD39182F-7971-4A1A-A21B-694D9B0830B1}"/>
                    </a:ext>
                  </a:extLst>
                </p:cNvPr>
                <p:cNvGrpSpPr/>
                <p:nvPr/>
              </p:nvGrpSpPr>
              <p:grpSpPr>
                <a:xfrm>
                  <a:off x="1342534" y="3747104"/>
                  <a:ext cx="635850" cy="640428"/>
                  <a:chOff x="1342534" y="3747104"/>
                  <a:chExt cx="635850" cy="640428"/>
                </a:xfrm>
                <a:solidFill>
                  <a:srgbClr val="C00000"/>
                </a:solidFill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F2881CCA-A7AF-47AF-AD45-9E20809F0AD2}"/>
                      </a:ext>
                    </a:extLst>
                  </p:cNvPr>
                  <p:cNvSpPr/>
                  <p:nvPr/>
                </p:nvSpPr>
                <p:spPr>
                  <a:xfrm>
                    <a:off x="1568716" y="3902502"/>
                    <a:ext cx="181671" cy="113016"/>
                  </a:xfrm>
                  <a:custGeom>
                    <a:avLst/>
                    <a:gdLst>
                      <a:gd name="connsiteX0" fmla="*/ 0 w 181671"/>
                      <a:gd name="connsiteY0" fmla="*/ 0 h 113016"/>
                      <a:gd name="connsiteX1" fmla="*/ 181672 w 181671"/>
                      <a:gd name="connsiteY1" fmla="*/ 0 h 113016"/>
                      <a:gd name="connsiteX2" fmla="*/ 181672 w 181671"/>
                      <a:gd name="connsiteY2" fmla="*/ 113017 h 113016"/>
                      <a:gd name="connsiteX3" fmla="*/ 0 w 181671"/>
                      <a:gd name="connsiteY3" fmla="*/ 113017 h 11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671" h="113016">
                        <a:moveTo>
                          <a:pt x="0" y="0"/>
                        </a:moveTo>
                        <a:lnTo>
                          <a:pt x="181672" y="0"/>
                        </a:lnTo>
                        <a:lnTo>
                          <a:pt x="181672" y="113017"/>
                        </a:lnTo>
                        <a:lnTo>
                          <a:pt x="0" y="113017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F171C100-70AB-412F-AD36-D68E8D47A734}"/>
                      </a:ext>
                    </a:extLst>
                  </p:cNvPr>
                  <p:cNvSpPr/>
                  <p:nvPr/>
                </p:nvSpPr>
                <p:spPr>
                  <a:xfrm>
                    <a:off x="1342534" y="3747104"/>
                    <a:ext cx="635850" cy="640428"/>
                  </a:xfrm>
                  <a:custGeom>
                    <a:avLst/>
                    <a:gdLst>
                      <a:gd name="connsiteX0" fmla="*/ 535023 w 635850"/>
                      <a:gd name="connsiteY0" fmla="*/ 96064 h 640428"/>
                      <a:gd name="connsiteX1" fmla="*/ 316109 w 635850"/>
                      <a:gd name="connsiteY1" fmla="*/ 0 h 640428"/>
                      <a:gd name="connsiteX2" fmla="*/ 97194 w 635850"/>
                      <a:gd name="connsiteY2" fmla="*/ 97006 h 640428"/>
                      <a:gd name="connsiteX3" fmla="*/ 0 w 635850"/>
                      <a:gd name="connsiteY3" fmla="*/ 351294 h 640428"/>
                      <a:gd name="connsiteX4" fmla="*/ 0 w 635850"/>
                      <a:gd name="connsiteY4" fmla="*/ 621592 h 640428"/>
                      <a:gd name="connsiteX5" fmla="*/ 18167 w 635850"/>
                      <a:gd name="connsiteY5" fmla="*/ 640428 h 640428"/>
                      <a:gd name="connsiteX6" fmla="*/ 90836 w 635850"/>
                      <a:gd name="connsiteY6" fmla="*/ 640428 h 640428"/>
                      <a:gd name="connsiteX7" fmla="*/ 90836 w 635850"/>
                      <a:gd name="connsiteY7" fmla="*/ 395559 h 640428"/>
                      <a:gd name="connsiteX8" fmla="*/ 109003 w 635850"/>
                      <a:gd name="connsiteY8" fmla="*/ 376722 h 640428"/>
                      <a:gd name="connsiteX9" fmla="*/ 526848 w 635850"/>
                      <a:gd name="connsiteY9" fmla="*/ 376722 h 640428"/>
                      <a:gd name="connsiteX10" fmla="*/ 545015 w 635850"/>
                      <a:gd name="connsiteY10" fmla="*/ 395559 h 640428"/>
                      <a:gd name="connsiteX11" fmla="*/ 545015 w 635850"/>
                      <a:gd name="connsiteY11" fmla="*/ 640428 h 640428"/>
                      <a:gd name="connsiteX12" fmla="*/ 617684 w 635850"/>
                      <a:gd name="connsiteY12" fmla="*/ 640428 h 640428"/>
                      <a:gd name="connsiteX13" fmla="*/ 635851 w 635850"/>
                      <a:gd name="connsiteY13" fmla="*/ 621592 h 640428"/>
                      <a:gd name="connsiteX14" fmla="*/ 635851 w 635850"/>
                      <a:gd name="connsiteY14" fmla="*/ 350352 h 640428"/>
                      <a:gd name="connsiteX15" fmla="*/ 535023 w 635850"/>
                      <a:gd name="connsiteY15" fmla="*/ 96064 h 640428"/>
                      <a:gd name="connsiteX16" fmla="*/ 444187 w 635850"/>
                      <a:gd name="connsiteY16" fmla="*/ 287251 h 640428"/>
                      <a:gd name="connsiteX17" fmla="*/ 426020 w 635850"/>
                      <a:gd name="connsiteY17" fmla="*/ 306087 h 640428"/>
                      <a:gd name="connsiteX18" fmla="*/ 208014 w 635850"/>
                      <a:gd name="connsiteY18" fmla="*/ 306087 h 640428"/>
                      <a:gd name="connsiteX19" fmla="*/ 189847 w 635850"/>
                      <a:gd name="connsiteY19" fmla="*/ 287251 h 640428"/>
                      <a:gd name="connsiteX20" fmla="*/ 189847 w 635850"/>
                      <a:gd name="connsiteY20" fmla="*/ 136562 h 640428"/>
                      <a:gd name="connsiteX21" fmla="*/ 208014 w 635850"/>
                      <a:gd name="connsiteY21" fmla="*/ 117726 h 640428"/>
                      <a:gd name="connsiteX22" fmla="*/ 426020 w 635850"/>
                      <a:gd name="connsiteY22" fmla="*/ 117726 h 640428"/>
                      <a:gd name="connsiteX23" fmla="*/ 444187 w 635850"/>
                      <a:gd name="connsiteY23" fmla="*/ 136562 h 640428"/>
                      <a:gd name="connsiteX24" fmla="*/ 444187 w 635850"/>
                      <a:gd name="connsiteY24" fmla="*/ 287251 h 64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35850" h="640428">
                        <a:moveTo>
                          <a:pt x="535023" y="96064"/>
                        </a:moveTo>
                        <a:lnTo>
                          <a:pt x="316109" y="0"/>
                        </a:lnTo>
                        <a:lnTo>
                          <a:pt x="97194" y="97006"/>
                        </a:lnTo>
                        <a:lnTo>
                          <a:pt x="0" y="351294"/>
                        </a:lnTo>
                        <a:lnTo>
                          <a:pt x="0" y="621592"/>
                        </a:lnTo>
                        <a:cubicBezTo>
                          <a:pt x="0" y="631952"/>
                          <a:pt x="8175" y="640428"/>
                          <a:pt x="18167" y="640428"/>
                        </a:cubicBezTo>
                        <a:lnTo>
                          <a:pt x="90836" y="640428"/>
                        </a:lnTo>
                        <a:lnTo>
                          <a:pt x="90836" y="395559"/>
                        </a:lnTo>
                        <a:cubicBezTo>
                          <a:pt x="90836" y="385199"/>
                          <a:pt x="99011" y="376722"/>
                          <a:pt x="109003" y="376722"/>
                        </a:cubicBezTo>
                        <a:lnTo>
                          <a:pt x="526848" y="376722"/>
                        </a:lnTo>
                        <a:cubicBezTo>
                          <a:pt x="536840" y="376722"/>
                          <a:pt x="545015" y="385199"/>
                          <a:pt x="545015" y="395559"/>
                        </a:cubicBezTo>
                        <a:lnTo>
                          <a:pt x="545015" y="640428"/>
                        </a:lnTo>
                        <a:lnTo>
                          <a:pt x="617684" y="640428"/>
                        </a:lnTo>
                        <a:cubicBezTo>
                          <a:pt x="627676" y="640428"/>
                          <a:pt x="635851" y="631952"/>
                          <a:pt x="635851" y="621592"/>
                        </a:cubicBezTo>
                        <a:lnTo>
                          <a:pt x="635851" y="350352"/>
                        </a:lnTo>
                        <a:lnTo>
                          <a:pt x="535023" y="96064"/>
                        </a:lnTo>
                        <a:close/>
                        <a:moveTo>
                          <a:pt x="444187" y="287251"/>
                        </a:moveTo>
                        <a:cubicBezTo>
                          <a:pt x="444187" y="297611"/>
                          <a:pt x="436012" y="306087"/>
                          <a:pt x="426020" y="306087"/>
                        </a:cubicBezTo>
                        <a:lnTo>
                          <a:pt x="208014" y="306087"/>
                        </a:lnTo>
                        <a:cubicBezTo>
                          <a:pt x="198022" y="306087"/>
                          <a:pt x="189847" y="297611"/>
                          <a:pt x="189847" y="287251"/>
                        </a:cubicBezTo>
                        <a:lnTo>
                          <a:pt x="189847" y="136562"/>
                        </a:lnTo>
                        <a:cubicBezTo>
                          <a:pt x="189847" y="126202"/>
                          <a:pt x="198022" y="117726"/>
                          <a:pt x="208014" y="117726"/>
                        </a:cubicBezTo>
                        <a:lnTo>
                          <a:pt x="426020" y="117726"/>
                        </a:lnTo>
                        <a:cubicBezTo>
                          <a:pt x="436012" y="117726"/>
                          <a:pt x="444187" y="126202"/>
                          <a:pt x="444187" y="136562"/>
                        </a:cubicBezTo>
                        <a:lnTo>
                          <a:pt x="444187" y="287251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AA9EEC9B-CC24-4D7D-8672-EEA7D1842916}"/>
                </a:ext>
              </a:extLst>
            </p:cNvPr>
            <p:cNvGrpSpPr/>
            <p:nvPr/>
          </p:nvGrpSpPr>
          <p:grpSpPr>
            <a:xfrm>
              <a:off x="7940463" y="3646084"/>
              <a:ext cx="681150" cy="681150"/>
              <a:chOff x="8822089" y="4375373"/>
              <a:chExt cx="681150" cy="681150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2E271341-DED1-4A3C-9F87-62877508BD53}"/>
                  </a:ext>
                </a:extLst>
              </p:cNvPr>
              <p:cNvSpPr/>
              <p:nvPr/>
            </p:nvSpPr>
            <p:spPr>
              <a:xfrm>
                <a:off x="8822089" y="4375373"/>
                <a:ext cx="681150" cy="6811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2" name="Graphic 4" descr="Barn">
                <a:extLst>
                  <a:ext uri="{FF2B5EF4-FFF2-40B4-BE49-F238E27FC236}">
                    <a16:creationId xmlns:a16="http://schemas.microsoft.com/office/drawing/2014/main" id="{225C098C-238C-4FF1-9CD9-C8B3A69EEC6A}"/>
                  </a:ext>
                </a:extLst>
              </p:cNvPr>
              <p:cNvGrpSpPr/>
              <p:nvPr/>
            </p:nvGrpSpPr>
            <p:grpSpPr>
              <a:xfrm>
                <a:off x="8854738" y="4392661"/>
                <a:ext cx="581848" cy="526875"/>
                <a:chOff x="1268611" y="3680236"/>
                <a:chExt cx="781094" cy="707296"/>
              </a:xfrm>
              <a:solidFill>
                <a:srgbClr val="C00000"/>
              </a:solidFill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58E3B0BF-369E-44AE-BB8A-24901EDD8A55}"/>
                    </a:ext>
                  </a:extLst>
                </p:cNvPr>
                <p:cNvSpPr/>
                <p:nvPr/>
              </p:nvSpPr>
              <p:spPr>
                <a:xfrm>
                  <a:off x="1268611" y="3680236"/>
                  <a:ext cx="781094" cy="434172"/>
                </a:xfrm>
                <a:custGeom>
                  <a:avLst/>
                  <a:gdLst>
                    <a:gd name="connsiteX0" fmla="*/ 763367 w 781094"/>
                    <a:gd name="connsiteY0" fmla="*/ 434173 h 434172"/>
                    <a:gd name="connsiteX1" fmla="*/ 747016 w 781094"/>
                    <a:gd name="connsiteY1" fmla="*/ 422871 h 434172"/>
                    <a:gd name="connsiteX2" fmla="*/ 632563 w 781094"/>
                    <a:gd name="connsiteY2" fmla="*/ 143155 h 434172"/>
                    <a:gd name="connsiteX3" fmla="*/ 390032 w 781094"/>
                    <a:gd name="connsiteY3" fmla="*/ 39556 h 434172"/>
                    <a:gd name="connsiteX4" fmla="*/ 147500 w 781094"/>
                    <a:gd name="connsiteY4" fmla="*/ 143155 h 434172"/>
                    <a:gd name="connsiteX5" fmla="*/ 34864 w 781094"/>
                    <a:gd name="connsiteY5" fmla="*/ 420046 h 434172"/>
                    <a:gd name="connsiteX6" fmla="*/ 11246 w 781094"/>
                    <a:gd name="connsiteY6" fmla="*/ 430405 h 434172"/>
                    <a:gd name="connsiteX7" fmla="*/ 1254 w 781094"/>
                    <a:gd name="connsiteY7" fmla="*/ 405918 h 434172"/>
                    <a:gd name="connsiteX8" fmla="*/ 118433 w 781094"/>
                    <a:gd name="connsiteY8" fmla="*/ 115842 h 434172"/>
                    <a:gd name="connsiteX9" fmla="*/ 389123 w 781094"/>
                    <a:gd name="connsiteY9" fmla="*/ 0 h 434172"/>
                    <a:gd name="connsiteX10" fmla="*/ 659814 w 781094"/>
                    <a:gd name="connsiteY10" fmla="*/ 115842 h 434172"/>
                    <a:gd name="connsiteX11" fmla="*/ 779717 w 781094"/>
                    <a:gd name="connsiteY11" fmla="*/ 408744 h 434172"/>
                    <a:gd name="connsiteX12" fmla="*/ 769725 w 781094"/>
                    <a:gd name="connsiteY12" fmla="*/ 433231 h 434172"/>
                    <a:gd name="connsiteX13" fmla="*/ 763367 w 781094"/>
                    <a:gd name="connsiteY13" fmla="*/ 434173 h 43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1094" h="434172">
                      <a:moveTo>
                        <a:pt x="763367" y="434173"/>
                      </a:moveTo>
                      <a:cubicBezTo>
                        <a:pt x="756100" y="434173"/>
                        <a:pt x="749742" y="429464"/>
                        <a:pt x="747016" y="422871"/>
                      </a:cubicBezTo>
                      <a:lnTo>
                        <a:pt x="632563" y="143155"/>
                      </a:lnTo>
                      <a:lnTo>
                        <a:pt x="390032" y="39556"/>
                      </a:lnTo>
                      <a:lnTo>
                        <a:pt x="147500" y="143155"/>
                      </a:lnTo>
                      <a:lnTo>
                        <a:pt x="34864" y="420046"/>
                      </a:lnTo>
                      <a:cubicBezTo>
                        <a:pt x="31230" y="429464"/>
                        <a:pt x="20330" y="434173"/>
                        <a:pt x="11246" y="430405"/>
                      </a:cubicBezTo>
                      <a:cubicBezTo>
                        <a:pt x="2163" y="426638"/>
                        <a:pt x="-2379" y="415337"/>
                        <a:pt x="1254" y="405918"/>
                      </a:cubicBezTo>
                      <a:lnTo>
                        <a:pt x="118433" y="115842"/>
                      </a:lnTo>
                      <a:lnTo>
                        <a:pt x="389123" y="0"/>
                      </a:lnTo>
                      <a:lnTo>
                        <a:pt x="659814" y="115842"/>
                      </a:lnTo>
                      <a:lnTo>
                        <a:pt x="779717" y="408744"/>
                      </a:lnTo>
                      <a:cubicBezTo>
                        <a:pt x="783351" y="418162"/>
                        <a:pt x="779717" y="429464"/>
                        <a:pt x="769725" y="433231"/>
                      </a:cubicBezTo>
                      <a:cubicBezTo>
                        <a:pt x="767909" y="433231"/>
                        <a:pt x="766092" y="434173"/>
                        <a:pt x="763367" y="43417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029" cap="flat">
                  <a:solidFill>
                    <a:srgbClr val="FF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4" name="Graphic 4" descr="Barn">
                  <a:extLst>
                    <a:ext uri="{FF2B5EF4-FFF2-40B4-BE49-F238E27FC236}">
                      <a16:creationId xmlns:a16="http://schemas.microsoft.com/office/drawing/2014/main" id="{C74D2724-2E2A-4C6D-BC93-862CBD3BA5C3}"/>
                    </a:ext>
                  </a:extLst>
                </p:cNvPr>
                <p:cNvGrpSpPr/>
                <p:nvPr/>
              </p:nvGrpSpPr>
              <p:grpSpPr>
                <a:xfrm>
                  <a:off x="1468796" y="4161499"/>
                  <a:ext cx="381510" cy="226033"/>
                  <a:chOff x="1468796" y="4161499"/>
                  <a:chExt cx="381510" cy="226033"/>
                </a:xfrm>
                <a:solidFill>
                  <a:srgbClr val="C00000"/>
                </a:solidFill>
              </p:grpSpPr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CE974887-D9A6-4A4D-A5EB-BBDEE1DFBB81}"/>
                      </a:ext>
                    </a:extLst>
                  </p:cNvPr>
                  <p:cNvSpPr/>
                  <p:nvPr/>
                </p:nvSpPr>
                <p:spPr>
                  <a:xfrm>
                    <a:off x="1515123" y="4296177"/>
                    <a:ext cx="288857" cy="91355"/>
                  </a:xfrm>
                  <a:custGeom>
                    <a:avLst/>
                    <a:gdLst>
                      <a:gd name="connsiteX0" fmla="*/ 144429 w 288857"/>
                      <a:gd name="connsiteY0" fmla="*/ 0 h 91355"/>
                      <a:gd name="connsiteX1" fmla="*/ 0 w 288857"/>
                      <a:gd name="connsiteY1" fmla="*/ 91355 h 91355"/>
                      <a:gd name="connsiteX2" fmla="*/ 288858 w 288857"/>
                      <a:gd name="connsiteY2" fmla="*/ 91355 h 9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8857" h="91355">
                        <a:moveTo>
                          <a:pt x="144429" y="0"/>
                        </a:moveTo>
                        <a:lnTo>
                          <a:pt x="0" y="91355"/>
                        </a:lnTo>
                        <a:lnTo>
                          <a:pt x="288858" y="91355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727E795D-0276-42A8-B8CC-B323383ECF59}"/>
                      </a:ext>
                    </a:extLst>
                  </p:cNvPr>
                  <p:cNvSpPr/>
                  <p:nvPr/>
                </p:nvSpPr>
                <p:spPr>
                  <a:xfrm>
                    <a:off x="1468796" y="4175626"/>
                    <a:ext cx="156237" cy="196837"/>
                  </a:xfrm>
                  <a:custGeom>
                    <a:avLst/>
                    <a:gdLst>
                      <a:gd name="connsiteX0" fmla="*/ 0 w 156237"/>
                      <a:gd name="connsiteY0" fmla="*/ 196838 h 196837"/>
                      <a:gd name="connsiteX1" fmla="*/ 156238 w 156237"/>
                      <a:gd name="connsiteY1" fmla="*/ 98890 h 196837"/>
                      <a:gd name="connsiteX2" fmla="*/ 0 w 156237"/>
                      <a:gd name="connsiteY2" fmla="*/ 0 h 19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237" h="196837">
                        <a:moveTo>
                          <a:pt x="0" y="196838"/>
                        </a:moveTo>
                        <a:lnTo>
                          <a:pt x="156238" y="988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3D91CDB7-6B73-441C-9D8F-AC6768446F1C}"/>
                      </a:ext>
                    </a:extLst>
                  </p:cNvPr>
                  <p:cNvSpPr/>
                  <p:nvPr/>
                </p:nvSpPr>
                <p:spPr>
                  <a:xfrm>
                    <a:off x="1515123" y="4161499"/>
                    <a:ext cx="288857" cy="90413"/>
                  </a:xfrm>
                  <a:custGeom>
                    <a:avLst/>
                    <a:gdLst>
                      <a:gd name="connsiteX0" fmla="*/ 0 w 288857"/>
                      <a:gd name="connsiteY0" fmla="*/ 0 h 90413"/>
                      <a:gd name="connsiteX1" fmla="*/ 144429 w 288857"/>
                      <a:gd name="connsiteY1" fmla="*/ 90413 h 90413"/>
                      <a:gd name="connsiteX2" fmla="*/ 288858 w 288857"/>
                      <a:gd name="connsiteY2" fmla="*/ 0 h 90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8857" h="90413">
                        <a:moveTo>
                          <a:pt x="0" y="0"/>
                        </a:moveTo>
                        <a:lnTo>
                          <a:pt x="144429" y="90413"/>
                        </a:lnTo>
                        <a:lnTo>
                          <a:pt x="288858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7096A86B-C34B-4427-9150-791270C999D0}"/>
                      </a:ext>
                    </a:extLst>
                  </p:cNvPr>
                  <p:cNvSpPr/>
                  <p:nvPr/>
                </p:nvSpPr>
                <p:spPr>
                  <a:xfrm>
                    <a:off x="1694069" y="4175626"/>
                    <a:ext cx="156237" cy="196837"/>
                  </a:xfrm>
                  <a:custGeom>
                    <a:avLst/>
                    <a:gdLst>
                      <a:gd name="connsiteX0" fmla="*/ 156238 w 156237"/>
                      <a:gd name="connsiteY0" fmla="*/ 196838 h 196837"/>
                      <a:gd name="connsiteX1" fmla="*/ 156238 w 156237"/>
                      <a:gd name="connsiteY1" fmla="*/ 0 h 196837"/>
                      <a:gd name="connsiteX2" fmla="*/ 0 w 156237"/>
                      <a:gd name="connsiteY2" fmla="*/ 98890 h 196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237" h="196837">
                        <a:moveTo>
                          <a:pt x="156238" y="196838"/>
                        </a:moveTo>
                        <a:lnTo>
                          <a:pt x="156238" y="0"/>
                        </a:lnTo>
                        <a:lnTo>
                          <a:pt x="0" y="9889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5" name="Graphic 4" descr="Barn">
                  <a:extLst>
                    <a:ext uri="{FF2B5EF4-FFF2-40B4-BE49-F238E27FC236}">
                      <a16:creationId xmlns:a16="http://schemas.microsoft.com/office/drawing/2014/main" id="{EEFC6E54-FFBB-486B-9617-E2EA61EB6CF0}"/>
                    </a:ext>
                  </a:extLst>
                </p:cNvPr>
                <p:cNvGrpSpPr/>
                <p:nvPr/>
              </p:nvGrpSpPr>
              <p:grpSpPr>
                <a:xfrm>
                  <a:off x="1342534" y="3747104"/>
                  <a:ext cx="635850" cy="640428"/>
                  <a:chOff x="1342534" y="3747104"/>
                  <a:chExt cx="635850" cy="640428"/>
                </a:xfrm>
                <a:solidFill>
                  <a:srgbClr val="C00000"/>
                </a:solidFill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8AB6E152-ABCF-4F64-8B3D-1A22424F8A56}"/>
                      </a:ext>
                    </a:extLst>
                  </p:cNvPr>
                  <p:cNvSpPr/>
                  <p:nvPr/>
                </p:nvSpPr>
                <p:spPr>
                  <a:xfrm>
                    <a:off x="1568716" y="3902502"/>
                    <a:ext cx="181671" cy="113016"/>
                  </a:xfrm>
                  <a:custGeom>
                    <a:avLst/>
                    <a:gdLst>
                      <a:gd name="connsiteX0" fmla="*/ 0 w 181671"/>
                      <a:gd name="connsiteY0" fmla="*/ 0 h 113016"/>
                      <a:gd name="connsiteX1" fmla="*/ 181672 w 181671"/>
                      <a:gd name="connsiteY1" fmla="*/ 0 h 113016"/>
                      <a:gd name="connsiteX2" fmla="*/ 181672 w 181671"/>
                      <a:gd name="connsiteY2" fmla="*/ 113017 h 113016"/>
                      <a:gd name="connsiteX3" fmla="*/ 0 w 181671"/>
                      <a:gd name="connsiteY3" fmla="*/ 113017 h 11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671" h="113016">
                        <a:moveTo>
                          <a:pt x="0" y="0"/>
                        </a:moveTo>
                        <a:lnTo>
                          <a:pt x="181672" y="0"/>
                        </a:lnTo>
                        <a:lnTo>
                          <a:pt x="181672" y="113017"/>
                        </a:lnTo>
                        <a:lnTo>
                          <a:pt x="0" y="113017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AB2C7F06-7834-4BC9-924A-BF8BB7AA9616}"/>
                      </a:ext>
                    </a:extLst>
                  </p:cNvPr>
                  <p:cNvSpPr/>
                  <p:nvPr/>
                </p:nvSpPr>
                <p:spPr>
                  <a:xfrm>
                    <a:off x="1342534" y="3747104"/>
                    <a:ext cx="635850" cy="640428"/>
                  </a:xfrm>
                  <a:custGeom>
                    <a:avLst/>
                    <a:gdLst>
                      <a:gd name="connsiteX0" fmla="*/ 535023 w 635850"/>
                      <a:gd name="connsiteY0" fmla="*/ 96064 h 640428"/>
                      <a:gd name="connsiteX1" fmla="*/ 316109 w 635850"/>
                      <a:gd name="connsiteY1" fmla="*/ 0 h 640428"/>
                      <a:gd name="connsiteX2" fmla="*/ 97194 w 635850"/>
                      <a:gd name="connsiteY2" fmla="*/ 97006 h 640428"/>
                      <a:gd name="connsiteX3" fmla="*/ 0 w 635850"/>
                      <a:gd name="connsiteY3" fmla="*/ 351294 h 640428"/>
                      <a:gd name="connsiteX4" fmla="*/ 0 w 635850"/>
                      <a:gd name="connsiteY4" fmla="*/ 621592 h 640428"/>
                      <a:gd name="connsiteX5" fmla="*/ 18167 w 635850"/>
                      <a:gd name="connsiteY5" fmla="*/ 640428 h 640428"/>
                      <a:gd name="connsiteX6" fmla="*/ 90836 w 635850"/>
                      <a:gd name="connsiteY6" fmla="*/ 640428 h 640428"/>
                      <a:gd name="connsiteX7" fmla="*/ 90836 w 635850"/>
                      <a:gd name="connsiteY7" fmla="*/ 395559 h 640428"/>
                      <a:gd name="connsiteX8" fmla="*/ 109003 w 635850"/>
                      <a:gd name="connsiteY8" fmla="*/ 376722 h 640428"/>
                      <a:gd name="connsiteX9" fmla="*/ 526848 w 635850"/>
                      <a:gd name="connsiteY9" fmla="*/ 376722 h 640428"/>
                      <a:gd name="connsiteX10" fmla="*/ 545015 w 635850"/>
                      <a:gd name="connsiteY10" fmla="*/ 395559 h 640428"/>
                      <a:gd name="connsiteX11" fmla="*/ 545015 w 635850"/>
                      <a:gd name="connsiteY11" fmla="*/ 640428 h 640428"/>
                      <a:gd name="connsiteX12" fmla="*/ 617684 w 635850"/>
                      <a:gd name="connsiteY12" fmla="*/ 640428 h 640428"/>
                      <a:gd name="connsiteX13" fmla="*/ 635851 w 635850"/>
                      <a:gd name="connsiteY13" fmla="*/ 621592 h 640428"/>
                      <a:gd name="connsiteX14" fmla="*/ 635851 w 635850"/>
                      <a:gd name="connsiteY14" fmla="*/ 350352 h 640428"/>
                      <a:gd name="connsiteX15" fmla="*/ 535023 w 635850"/>
                      <a:gd name="connsiteY15" fmla="*/ 96064 h 640428"/>
                      <a:gd name="connsiteX16" fmla="*/ 444187 w 635850"/>
                      <a:gd name="connsiteY16" fmla="*/ 287251 h 640428"/>
                      <a:gd name="connsiteX17" fmla="*/ 426020 w 635850"/>
                      <a:gd name="connsiteY17" fmla="*/ 306087 h 640428"/>
                      <a:gd name="connsiteX18" fmla="*/ 208014 w 635850"/>
                      <a:gd name="connsiteY18" fmla="*/ 306087 h 640428"/>
                      <a:gd name="connsiteX19" fmla="*/ 189847 w 635850"/>
                      <a:gd name="connsiteY19" fmla="*/ 287251 h 640428"/>
                      <a:gd name="connsiteX20" fmla="*/ 189847 w 635850"/>
                      <a:gd name="connsiteY20" fmla="*/ 136562 h 640428"/>
                      <a:gd name="connsiteX21" fmla="*/ 208014 w 635850"/>
                      <a:gd name="connsiteY21" fmla="*/ 117726 h 640428"/>
                      <a:gd name="connsiteX22" fmla="*/ 426020 w 635850"/>
                      <a:gd name="connsiteY22" fmla="*/ 117726 h 640428"/>
                      <a:gd name="connsiteX23" fmla="*/ 444187 w 635850"/>
                      <a:gd name="connsiteY23" fmla="*/ 136562 h 640428"/>
                      <a:gd name="connsiteX24" fmla="*/ 444187 w 635850"/>
                      <a:gd name="connsiteY24" fmla="*/ 287251 h 64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35850" h="640428">
                        <a:moveTo>
                          <a:pt x="535023" y="96064"/>
                        </a:moveTo>
                        <a:lnTo>
                          <a:pt x="316109" y="0"/>
                        </a:lnTo>
                        <a:lnTo>
                          <a:pt x="97194" y="97006"/>
                        </a:lnTo>
                        <a:lnTo>
                          <a:pt x="0" y="351294"/>
                        </a:lnTo>
                        <a:lnTo>
                          <a:pt x="0" y="621592"/>
                        </a:lnTo>
                        <a:cubicBezTo>
                          <a:pt x="0" y="631952"/>
                          <a:pt x="8175" y="640428"/>
                          <a:pt x="18167" y="640428"/>
                        </a:cubicBezTo>
                        <a:lnTo>
                          <a:pt x="90836" y="640428"/>
                        </a:lnTo>
                        <a:lnTo>
                          <a:pt x="90836" y="395559"/>
                        </a:lnTo>
                        <a:cubicBezTo>
                          <a:pt x="90836" y="385199"/>
                          <a:pt x="99011" y="376722"/>
                          <a:pt x="109003" y="376722"/>
                        </a:cubicBezTo>
                        <a:lnTo>
                          <a:pt x="526848" y="376722"/>
                        </a:lnTo>
                        <a:cubicBezTo>
                          <a:pt x="536840" y="376722"/>
                          <a:pt x="545015" y="385199"/>
                          <a:pt x="545015" y="395559"/>
                        </a:cubicBezTo>
                        <a:lnTo>
                          <a:pt x="545015" y="640428"/>
                        </a:lnTo>
                        <a:lnTo>
                          <a:pt x="617684" y="640428"/>
                        </a:lnTo>
                        <a:cubicBezTo>
                          <a:pt x="627676" y="640428"/>
                          <a:pt x="635851" y="631952"/>
                          <a:pt x="635851" y="621592"/>
                        </a:cubicBezTo>
                        <a:lnTo>
                          <a:pt x="635851" y="350352"/>
                        </a:lnTo>
                        <a:lnTo>
                          <a:pt x="535023" y="96064"/>
                        </a:lnTo>
                        <a:close/>
                        <a:moveTo>
                          <a:pt x="444187" y="287251"/>
                        </a:moveTo>
                        <a:cubicBezTo>
                          <a:pt x="444187" y="297611"/>
                          <a:pt x="436012" y="306087"/>
                          <a:pt x="426020" y="306087"/>
                        </a:cubicBezTo>
                        <a:lnTo>
                          <a:pt x="208014" y="306087"/>
                        </a:lnTo>
                        <a:cubicBezTo>
                          <a:pt x="198022" y="306087"/>
                          <a:pt x="189847" y="297611"/>
                          <a:pt x="189847" y="287251"/>
                        </a:cubicBezTo>
                        <a:lnTo>
                          <a:pt x="189847" y="136562"/>
                        </a:lnTo>
                        <a:cubicBezTo>
                          <a:pt x="189847" y="126202"/>
                          <a:pt x="198022" y="117726"/>
                          <a:pt x="208014" y="117726"/>
                        </a:cubicBezTo>
                        <a:lnTo>
                          <a:pt x="426020" y="117726"/>
                        </a:lnTo>
                        <a:cubicBezTo>
                          <a:pt x="436012" y="117726"/>
                          <a:pt x="444187" y="126202"/>
                          <a:pt x="444187" y="136562"/>
                        </a:cubicBezTo>
                        <a:lnTo>
                          <a:pt x="444187" y="287251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029" cap="flat">
                    <a:solidFill>
                      <a:srgbClr val="FF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F9764EDA-CA1F-476E-999A-14C9171F675E}"/>
                </a:ext>
              </a:extLst>
            </p:cNvPr>
            <p:cNvCxnSpPr>
              <a:cxnSpLocks/>
            </p:cNvCxnSpPr>
            <p:nvPr/>
          </p:nvCxnSpPr>
          <p:spPr>
            <a:xfrm>
              <a:off x="6847756" y="4495449"/>
              <a:ext cx="1428190" cy="0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F5073BC-689E-432D-904F-C53D66310A4B}"/>
              </a:ext>
            </a:extLst>
          </p:cNvPr>
          <p:cNvSpPr/>
          <p:nvPr/>
        </p:nvSpPr>
        <p:spPr>
          <a:xfrm>
            <a:off x="3002660" y="2363162"/>
            <a:ext cx="643956" cy="2935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E8766F6-74C6-4A2B-B72A-FC598F32368B}"/>
              </a:ext>
            </a:extLst>
          </p:cNvPr>
          <p:cNvSpPr/>
          <p:nvPr/>
        </p:nvSpPr>
        <p:spPr>
          <a:xfrm>
            <a:off x="122591" y="3525626"/>
            <a:ext cx="3629182" cy="31164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PES, TA, Operations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3FE7880E-EA28-4BF9-AE79-9CF7E8B772EB}"/>
              </a:ext>
            </a:extLst>
          </p:cNvPr>
          <p:cNvSpPr/>
          <p:nvPr/>
        </p:nvSpPr>
        <p:spPr>
          <a:xfrm>
            <a:off x="2001279" y="3912559"/>
            <a:ext cx="1645591" cy="9949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of VT Appropriations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7A65D569-F292-4D35-86D9-8EE97F8CF8FB}"/>
              </a:ext>
            </a:extLst>
          </p:cNvPr>
          <p:cNvSpPr/>
          <p:nvPr/>
        </p:nvSpPr>
        <p:spPr>
          <a:xfrm>
            <a:off x="2052616" y="5052793"/>
            <a:ext cx="1585024" cy="3839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Philanthropy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A1BFBF11-80DB-4368-B702-6EC94C039035}"/>
              </a:ext>
            </a:extLst>
          </p:cNvPr>
          <p:cNvSpPr/>
          <p:nvPr/>
        </p:nvSpPr>
        <p:spPr>
          <a:xfrm>
            <a:off x="467724" y="3924657"/>
            <a:ext cx="1353567" cy="497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Agency Funds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BAA5C594-0A4B-49DF-A4B2-D8158EF0FC57}"/>
              </a:ext>
            </a:extLst>
          </p:cNvPr>
          <p:cNvSpPr/>
          <p:nvPr/>
        </p:nvSpPr>
        <p:spPr>
          <a:xfrm>
            <a:off x="456142" y="4410095"/>
            <a:ext cx="1353567" cy="497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Water Fund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1518F45E-E112-4229-86C0-0D22B96F49C6}"/>
              </a:ext>
            </a:extLst>
          </p:cNvPr>
          <p:cNvSpPr/>
          <p:nvPr/>
        </p:nvSpPr>
        <p:spPr>
          <a:xfrm>
            <a:off x="212585" y="5533599"/>
            <a:ext cx="1788694" cy="11166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76200">
              <a:schemeClr val="accent6">
                <a:lumMod val="60000"/>
                <a:lumOff val="40000"/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Municipalities? (Chittenden Co.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Albans, Middlebury)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C28F20AE-6A63-4A79-B62F-092AC6793272}"/>
              </a:ext>
            </a:extLst>
          </p:cNvPr>
          <p:cNvSpPr/>
          <p:nvPr/>
        </p:nvSpPr>
        <p:spPr>
          <a:xfrm>
            <a:off x="2052615" y="5533599"/>
            <a:ext cx="1596996" cy="11149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76200">
              <a:schemeClr val="accent6">
                <a:lumMod val="60000"/>
                <a:lumOff val="40000"/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Federal PFP Funds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8F03DEB-B00E-4E3B-99DD-ADFBD2746AFE}"/>
              </a:ext>
            </a:extLst>
          </p:cNvPr>
          <p:cNvSpPr/>
          <p:nvPr/>
        </p:nvSpPr>
        <p:spPr>
          <a:xfrm>
            <a:off x="467724" y="1861156"/>
            <a:ext cx="2934099" cy="15380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TA and Operations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82F284CD-268B-4A5C-A2BB-3543A53607E6}"/>
              </a:ext>
            </a:extLst>
          </p:cNvPr>
          <p:cNvSpPr/>
          <p:nvPr/>
        </p:nvSpPr>
        <p:spPr>
          <a:xfrm>
            <a:off x="1281025" y="2788637"/>
            <a:ext cx="1354404" cy="4751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Bus. Dev. Grants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0E2FE8B1-6770-4638-8B43-A1414534C3BB}"/>
              </a:ext>
            </a:extLst>
          </p:cNvPr>
          <p:cNvSpPr/>
          <p:nvPr/>
        </p:nvSpPr>
        <p:spPr>
          <a:xfrm>
            <a:off x="563977" y="2242184"/>
            <a:ext cx="1354404" cy="4751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and State Grants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8077AB6A-E971-4BA8-B204-DD4CB59BAA68}"/>
              </a:ext>
            </a:extLst>
          </p:cNvPr>
          <p:cNvSpPr/>
          <p:nvPr/>
        </p:nvSpPr>
        <p:spPr>
          <a:xfrm>
            <a:off x="1958227" y="2234407"/>
            <a:ext cx="1354404" cy="4751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Philanthropy</a:t>
            </a:r>
          </a:p>
        </p:txBody>
      </p:sp>
      <p:sp>
        <p:nvSpPr>
          <p:cNvPr id="96" name="Callout: Down Arrow 95">
            <a:extLst>
              <a:ext uri="{FF2B5EF4-FFF2-40B4-BE49-F238E27FC236}">
                <a16:creationId xmlns:a16="http://schemas.microsoft.com/office/drawing/2014/main" id="{C5157CAA-5B1D-47E2-A830-9466ACEAF6C5}"/>
              </a:ext>
            </a:extLst>
          </p:cNvPr>
          <p:cNvSpPr/>
          <p:nvPr/>
        </p:nvSpPr>
        <p:spPr>
          <a:xfrm rot="1417492">
            <a:off x="8556551" y="185799"/>
            <a:ext cx="2101866" cy="2670052"/>
          </a:xfrm>
          <a:prstGeom prst="downArrowCallout">
            <a:avLst>
              <a:gd name="adj1" fmla="val 8029"/>
              <a:gd name="adj2" fmla="val 24059"/>
              <a:gd name="adj3" fmla="val 14535"/>
              <a:gd name="adj4" fmla="val 517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Fed Programs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666FB7C-F0A1-4D9B-804E-AB2F6F829441}"/>
              </a:ext>
            </a:extLst>
          </p:cNvPr>
          <p:cNvSpPr/>
          <p:nvPr/>
        </p:nvSpPr>
        <p:spPr>
          <a:xfrm rot="1440392">
            <a:off x="8897506" y="526032"/>
            <a:ext cx="2078884" cy="4567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Conservation Practices Cost Share (NRCS, FSA)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6D9E9B5-08C9-4E86-93E3-A8E30B8D741C}"/>
              </a:ext>
            </a:extLst>
          </p:cNvPr>
          <p:cNvSpPr/>
          <p:nvPr/>
        </p:nvSpPr>
        <p:spPr>
          <a:xfrm rot="1440392">
            <a:off x="8704467" y="973990"/>
            <a:ext cx="1990535" cy="5246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Easement Programs (Conservation Contract)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ED0A179-59F3-43EB-8653-1B8B254AA54B}"/>
              </a:ext>
            </a:extLst>
          </p:cNvPr>
          <p:cNvSpPr/>
          <p:nvPr/>
        </p:nvSpPr>
        <p:spPr>
          <a:xfrm>
            <a:off x="3714943" y="2633103"/>
            <a:ext cx="2057711" cy="2057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Trust</a:t>
            </a:r>
          </a:p>
        </p:txBody>
      </p:sp>
      <p:sp>
        <p:nvSpPr>
          <p:cNvPr id="109" name="Oval 108" descr="Cows on a mountains pasture">
            <a:extLst>
              <a:ext uri="{FF2B5EF4-FFF2-40B4-BE49-F238E27FC236}">
                <a16:creationId xmlns:a16="http://schemas.microsoft.com/office/drawing/2014/main" id="{2F73F5FE-260F-4251-9AAE-8963663243E7}"/>
              </a:ext>
            </a:extLst>
          </p:cNvPr>
          <p:cNvSpPr/>
          <p:nvPr/>
        </p:nvSpPr>
        <p:spPr>
          <a:xfrm>
            <a:off x="5244177" y="2235132"/>
            <a:ext cx="1745908" cy="1638799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 descr="Wave pattern in the water">
            <a:extLst>
              <a:ext uri="{FF2B5EF4-FFF2-40B4-BE49-F238E27FC236}">
                <a16:creationId xmlns:a16="http://schemas.microsoft.com/office/drawing/2014/main" id="{17C4781A-7776-41E2-AABD-3B636631C843}"/>
              </a:ext>
            </a:extLst>
          </p:cNvPr>
          <p:cNvSpPr/>
          <p:nvPr/>
        </p:nvSpPr>
        <p:spPr>
          <a:xfrm>
            <a:off x="5244177" y="3645618"/>
            <a:ext cx="1745908" cy="1638799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248873-E5DB-43CE-91FB-4DE92AF34173}"/>
              </a:ext>
            </a:extLst>
          </p:cNvPr>
          <p:cNvSpPr txBox="1"/>
          <p:nvPr/>
        </p:nvSpPr>
        <p:spPr>
          <a:xfrm>
            <a:off x="5412072" y="2666819"/>
            <a:ext cx="1410118" cy="913023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noFill/>
          </a:ln>
          <a:effectLst/>
        </p:spPr>
        <p:txBody>
          <a:bodyPr spcFirstLastPara="0" vert="horz" wrap="square" lIns="22860" tIns="22860" rIns="22860" bIns="22860" numCol="1" spcCol="1270" anchor="ctr" anchorCtr="0">
            <a:noAutofit/>
          </a:bodyPr>
          <a:lstStyle>
            <a:lvl1pPr algn="ctr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 Trans-formation Fund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21C3754-42EB-4FBD-936C-8DD4BE7CB064}"/>
              </a:ext>
            </a:extLst>
          </p:cNvPr>
          <p:cNvSpPr txBox="1"/>
          <p:nvPr/>
        </p:nvSpPr>
        <p:spPr>
          <a:xfrm>
            <a:off x="5534179" y="4181570"/>
            <a:ext cx="1165904" cy="571387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noFill/>
          </a:ln>
          <a:effectLst/>
        </p:spPr>
        <p:txBody>
          <a:bodyPr spcFirstLastPara="0" vert="horz" wrap="square" lIns="22860" tIns="22860" rIns="22860" bIns="22860" numCol="1" spcCol="1270" anchor="ctr" anchorCtr="0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 Fund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E6F9624-C3C5-4FE6-A0D8-0F3BDF44E73E}"/>
              </a:ext>
            </a:extLst>
          </p:cNvPr>
          <p:cNvCxnSpPr>
            <a:cxnSpLocks/>
          </p:cNvCxnSpPr>
          <p:nvPr/>
        </p:nvCxnSpPr>
        <p:spPr>
          <a:xfrm flipV="1">
            <a:off x="3774727" y="4455439"/>
            <a:ext cx="504671" cy="52598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3043625-D211-4314-97B5-50FA7E4720F0}"/>
              </a:ext>
            </a:extLst>
          </p:cNvPr>
          <p:cNvCxnSpPr>
            <a:cxnSpLocks/>
          </p:cNvCxnSpPr>
          <p:nvPr/>
        </p:nvCxnSpPr>
        <p:spPr>
          <a:xfrm>
            <a:off x="3401823" y="2630182"/>
            <a:ext cx="614465" cy="30426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3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23770" y="162609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Our Approach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Program Design Issues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Farmer eligibility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Performance measures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Baselines and additionality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Payment structure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Monitoring, reporting and verification</a:t>
            </a:r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9144000" cy="9906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2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3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874059" y="148624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Goal of Task 8: 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To provide PES WG with usable information for decision-making.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Our team will: 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Assess each issue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Identify choices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Describe pros and cons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Lead discussion(s) with PES WG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Use input to develop recommendations where appropriate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Create final presentation and report to PES WG</a:t>
            </a:r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9144000" cy="990600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3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94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23770" y="162609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Farmer eligibility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Performance measures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Baselines and additionality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Payment structure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Monitoring, reporting and verification</a:t>
            </a:r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487680"/>
            <a:ext cx="9144000" cy="821167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Program Design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4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272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23770" y="162609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All commercial farms in Vermont?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Will baseline rules require a production history?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Will all types of farms be eligible for payments on all performance measures?</a:t>
            </a:r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487680"/>
            <a:ext cx="9144000" cy="821167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Farmer Eligibility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5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17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23770" y="162609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What is being quantified, where, when, and how?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Assessing the soil health metrics and how to quantify them will be done in Task 1. 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Iterative process between selecting SH metrics and designing program.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Related program design issues may include: 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How are various SH metrics correlated?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Will farmers be eligible for payments on all SH metrics?</a:t>
            </a:r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487680"/>
            <a:ext cx="9144000" cy="821167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Performance Measures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6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51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959224" y="148624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Cost-effectiveness vs. fairness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Baseline: level against which change is compared. 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Additionality: payment produces ecosystem services that would not happen without the payment.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Examples:</a:t>
            </a:r>
          </a:p>
          <a:p>
            <a:pPr marL="1085850" lvl="1" indent="-514350">
              <a:lnSpc>
                <a:spcPts val="3300"/>
              </a:lnSpc>
              <a:buFont typeface="+mj-lt"/>
              <a:buAutoNum type="arabicPeriod"/>
            </a:pPr>
            <a:r>
              <a:rPr lang="en-US" dirty="0"/>
              <a:t>Baseline = farm’s current practices; baseline higher for advanced conservationist. Cost-effective, but fair? </a:t>
            </a:r>
          </a:p>
          <a:p>
            <a:pPr marL="1085850" lvl="1" indent="-514350">
              <a:lnSpc>
                <a:spcPts val="3300"/>
              </a:lnSpc>
              <a:buFont typeface="+mj-lt"/>
              <a:buAutoNum type="arabicPeriod"/>
            </a:pPr>
            <a:r>
              <a:rPr lang="en-US" dirty="0"/>
              <a:t>Baseline = RAPs; levels the playing field, but is it cost-effective? 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Will baseline be fixed in time or periodically updated? </a:t>
            </a:r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487680"/>
            <a:ext cx="9144000" cy="821167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Baselines and Additionality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7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71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23770" y="162609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Several issues in addition to payment rate.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Payments continue in perpetuity (or does baseline adjust over time)?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Idea: Dual incentive structure?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Payments for additional gains AND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Payments for achieving and maintaining a target threshold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Use of bonus payments for meeting watershed or state targets?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487680"/>
            <a:ext cx="9144000" cy="821167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/>
              <a:t>Payment Structure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8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05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kern="0" dirty="0">
              <a:latin typeface="Arial"/>
              <a:sym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23770" y="1626090"/>
            <a:ext cx="10443882" cy="4333646"/>
          </a:xfrm>
        </p:spPr>
        <p:txBody>
          <a:bodyPr/>
          <a:lstStyle/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Third party verification?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By whom?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How often?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Cost?</a:t>
            </a:r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lang="en-US" dirty="0"/>
              <a:t>Will C credits be produced for sale?</a:t>
            </a:r>
          </a:p>
          <a:p>
            <a:pPr lvl="1">
              <a:lnSpc>
                <a:spcPts val="3300"/>
              </a:lnSpc>
              <a:buFont typeface="Wingdings" panose="05000000000000000000" pitchFamily="2" charset="2"/>
              <a:buChar char="q"/>
            </a:pPr>
            <a:r>
              <a:rPr lang="en-US" dirty="0"/>
              <a:t>Under what protocol?</a:t>
            </a:r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ts val="33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114300" indent="0">
              <a:lnSpc>
                <a:spcPts val="33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3486"/>
            <a:ext cx="9144000" cy="975361"/>
          </a:xfrm>
        </p:spPr>
        <p:txBody>
          <a:bodyPr/>
          <a:lstStyle/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dirty="0"/>
              <a:t>Measurement, Reporting and Verification (MRV)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kern="0">
                <a:solidFill>
                  <a:srgbClr val="000000"/>
                </a:solidFill>
              </a:rPr>
              <a:pPr/>
              <a:t>9</a:t>
            </a:fld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157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nrock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dateandtime xmlns="9afd0b30-9f70-4771-9d77-11b312ea7c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2C07FA27827458AA5D61B0BC1A66D" ma:contentTypeVersion="18" ma:contentTypeDescription="Create a new document." ma:contentTypeScope="" ma:versionID="b301fb170795ae297559976bb6c93240">
  <xsd:schema xmlns:xsd="http://www.w3.org/2001/XMLSchema" xmlns:xs="http://www.w3.org/2001/XMLSchema" xmlns:p="http://schemas.microsoft.com/office/2006/metadata/properties" xmlns:ns1="http://schemas.microsoft.com/sharepoint/v3" xmlns:ns2="9afd0b30-9f70-4771-9d77-11b312ea7c49" xmlns:ns3="770b0849-1567-42a8-9e8c-3e26d18d1bf0" targetNamespace="http://schemas.microsoft.com/office/2006/metadata/properties" ma:root="true" ma:fieldsID="f433a2b751f2f5ebf2e104071dcd287e" ns1:_="" ns2:_="" ns3:_="">
    <xsd:import namespace="http://schemas.microsoft.com/sharepoint/v3"/>
    <xsd:import namespace="9afd0b30-9f70-4771-9d77-11b312ea7c49"/>
    <xsd:import namespace="770b0849-1567-42a8-9e8c-3e26d18d1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ateandtim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0b30-9f70-4771-9d77-11b312ea7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b0849-1567-42a8-9e8c-3e26d18d1b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9B412-6638-4682-A50C-4F25EF210E0F}">
  <ds:schemaRefs>
    <ds:schemaRef ds:uri="http://schemas.microsoft.com/office/2006/documentManagement/types"/>
    <ds:schemaRef ds:uri="http://purl.org/dc/terms/"/>
    <ds:schemaRef ds:uri="http://www.w3.org/XML/1998/namespace"/>
    <ds:schemaRef ds:uri="9f576f56-3e88-4cf4-8d71-fddb132649bc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0d7cebf-26da-42d9-a093-5a00f38d5a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6E69A5-305E-4B27-9022-7D23CA95BB06}"/>
</file>

<file path=customXml/itemProps3.xml><?xml version="1.0" encoding="utf-8"?>
<ds:datastoreItem xmlns:ds="http://schemas.openxmlformats.org/officeDocument/2006/customXml" ds:itemID="{4188186C-2165-4327-89A5-AD79A8121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595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1_Winrock</vt:lpstr>
      <vt:lpstr>Introduction to Task 8: Provide Clarity and Recommendations on  PES Program Design Options</vt:lpstr>
      <vt:lpstr>Overview</vt:lpstr>
      <vt:lpstr>Our Approach</vt:lpstr>
      <vt:lpstr>Program Design Issues</vt:lpstr>
      <vt:lpstr>Farmer Eligibility</vt:lpstr>
      <vt:lpstr>Performance Measures</vt:lpstr>
      <vt:lpstr>Baselines and Additionality</vt:lpstr>
      <vt:lpstr>Payment Structure</vt:lpstr>
      <vt:lpstr>Measurement, Reporting and Verification (MRV)</vt:lpstr>
      <vt:lpstr>Further Thoughts</vt:lpstr>
      <vt:lpstr>Vermont  Soil Health Trust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Basket of Incentives</dc:title>
  <dc:creator>Sarah Andrysiak</dc:creator>
  <cp:lastModifiedBy>Howlett, Sonia</cp:lastModifiedBy>
  <cp:revision>37</cp:revision>
  <dcterms:created xsi:type="dcterms:W3CDTF">2021-01-05T13:25:52Z</dcterms:created>
  <dcterms:modified xsi:type="dcterms:W3CDTF">2021-10-26T17:16:54Z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bd367d-9e3b-49e5-aa9a-caafdafee3aa_Enabled">
    <vt:lpwstr>true</vt:lpwstr>
  </property>
  <property fmtid="{D5CDD505-2E9C-101B-9397-08002B2CF9AE}" pid="3" name="MSIP_Label_65bd367d-9e3b-49e5-aa9a-caafdafee3aa_SetDate">
    <vt:lpwstr>2021-01-05T16:48:41Z</vt:lpwstr>
  </property>
  <property fmtid="{D5CDD505-2E9C-101B-9397-08002B2CF9AE}" pid="4" name="MSIP_Label_65bd367d-9e3b-49e5-aa9a-caafdafee3aa_Method">
    <vt:lpwstr>Standard</vt:lpwstr>
  </property>
  <property fmtid="{D5CDD505-2E9C-101B-9397-08002B2CF9AE}" pid="5" name="MSIP_Label_65bd367d-9e3b-49e5-aa9a-caafdafee3aa_Name">
    <vt:lpwstr>65bd367d-9e3b-49e5-aa9a-caafdafee3aa</vt:lpwstr>
  </property>
  <property fmtid="{D5CDD505-2E9C-101B-9397-08002B2CF9AE}" pid="6" name="MSIP_Label_65bd367d-9e3b-49e5-aa9a-caafdafee3aa_SiteId">
    <vt:lpwstr>9be3e276-28d8-4cd8-8f84-02cf1911da9c</vt:lpwstr>
  </property>
  <property fmtid="{D5CDD505-2E9C-101B-9397-08002B2CF9AE}" pid="7" name="MSIP_Label_65bd367d-9e3b-49e5-aa9a-caafdafee3aa_ActionId">
    <vt:lpwstr>a8ad9d08-3d30-4692-aab2-6de9b2206af3</vt:lpwstr>
  </property>
  <property fmtid="{D5CDD505-2E9C-101B-9397-08002B2CF9AE}" pid="8" name="MSIP_Label_65bd367d-9e3b-49e5-aa9a-caafdafee3aa_ContentBits">
    <vt:lpwstr>0</vt:lpwstr>
  </property>
  <property fmtid="{D5CDD505-2E9C-101B-9397-08002B2CF9AE}" pid="9" name="ContentTypeId">
    <vt:lpwstr>0x0101003822C07FA27827458AA5D61B0BC1A66D</vt:lpwstr>
  </property>
</Properties>
</file>