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verage" panose="020B0604020202020204" charset="0"/>
      <p:regular r:id="rId10"/>
    </p:embeddedFont>
    <p:embeddedFont>
      <p:font typeface="Merriweather" panose="00000500000000000000" pitchFamily="2"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350060b21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350060b2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350060b21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350060b2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350060b21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350060b2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350060b21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350060b2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9015959c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9015959c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9015959c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9015959c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hiterivernrcd.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rcs.usda.gov/wps/portal/nrcs/detail/national/about/history/?cid=nrcs143_02139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Conservation Technical Assistance</a:t>
            </a:r>
            <a:endParaRPr/>
          </a:p>
          <a:p>
            <a:pPr marL="0" lvl="0" indent="0" algn="l" rtl="0">
              <a:spcBef>
                <a:spcPts val="0"/>
              </a:spcBef>
              <a:spcAft>
                <a:spcPts val="0"/>
              </a:spcAft>
              <a:buNone/>
            </a:pPr>
            <a:r>
              <a:rPr lang="en"/>
              <a:t>(TA Teams)</a:t>
            </a:r>
            <a:endParaRPr/>
          </a:p>
        </p:txBody>
      </p:sp>
      <p:sp>
        <p:nvSpPr>
          <p:cNvPr id="65" name="Google Shape;65;p13"/>
          <p:cNvSpPr txBox="1">
            <a:spLocks noGrp="1"/>
          </p:cNvSpPr>
          <p:nvPr>
            <p:ph type="subTitle" idx="1"/>
          </p:nvPr>
        </p:nvSpPr>
        <p:spPr>
          <a:xfrm>
            <a:off x="4365100" y="3506400"/>
            <a:ext cx="4832400" cy="13107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852"/>
              <a:buNone/>
            </a:pPr>
            <a:r>
              <a:rPr lang="en" sz="1040">
                <a:solidFill>
                  <a:schemeClr val="lt1"/>
                </a:solidFill>
              </a:rPr>
              <a:t>Presented by:    Jennifer Byrne, District Manager</a:t>
            </a:r>
            <a:endParaRPr sz="1040">
              <a:solidFill>
                <a:schemeClr val="lt1"/>
              </a:solidFill>
            </a:endParaRPr>
          </a:p>
          <a:p>
            <a:pPr marL="457200" lvl="0" indent="457200" algn="l" rtl="0">
              <a:lnSpc>
                <a:spcPct val="95000"/>
              </a:lnSpc>
              <a:spcBef>
                <a:spcPts val="0"/>
              </a:spcBef>
              <a:spcAft>
                <a:spcPts val="0"/>
              </a:spcAft>
              <a:buSzPts val="852"/>
              <a:buNone/>
            </a:pPr>
            <a:r>
              <a:rPr lang="en" sz="1040">
                <a:solidFill>
                  <a:schemeClr val="lt1"/>
                </a:solidFill>
              </a:rPr>
              <a:t>White River Conservation District </a:t>
            </a:r>
            <a:endParaRPr sz="1040">
              <a:solidFill>
                <a:schemeClr val="lt1"/>
              </a:solidFill>
            </a:endParaRPr>
          </a:p>
          <a:p>
            <a:pPr marL="0" lvl="0" indent="0" algn="l" rtl="0">
              <a:lnSpc>
                <a:spcPct val="95000"/>
              </a:lnSpc>
              <a:spcBef>
                <a:spcPts val="0"/>
              </a:spcBef>
              <a:spcAft>
                <a:spcPts val="0"/>
              </a:spcAft>
              <a:buSzPts val="852"/>
              <a:buNone/>
            </a:pPr>
            <a:r>
              <a:rPr lang="en" sz="1040">
                <a:solidFill>
                  <a:schemeClr val="lt1"/>
                </a:solidFill>
              </a:rPr>
              <a:t>                            </a:t>
            </a:r>
            <a:r>
              <a:rPr lang="en" sz="1040" u="sng">
                <a:solidFill>
                  <a:schemeClr val="hlink"/>
                </a:solidFill>
                <a:hlinkClick r:id="rId3"/>
              </a:rPr>
              <a:t>www.whiterivernrcd.com</a:t>
            </a:r>
            <a:r>
              <a:rPr lang="en" sz="1040"/>
              <a:t> </a:t>
            </a:r>
            <a:endParaRPr sz="1040"/>
          </a:p>
          <a:p>
            <a:pPr marL="914400" lvl="0" indent="0" algn="l" rtl="0">
              <a:lnSpc>
                <a:spcPct val="80000"/>
              </a:lnSpc>
              <a:spcBef>
                <a:spcPts val="0"/>
              </a:spcBef>
              <a:spcAft>
                <a:spcPts val="0"/>
              </a:spcAft>
              <a:buSzPts val="852"/>
              <a:buNone/>
            </a:pPr>
            <a:endParaRPr sz="1040"/>
          </a:p>
          <a:p>
            <a:pPr marL="0" lvl="0" indent="0" algn="l" rtl="0">
              <a:lnSpc>
                <a:spcPct val="95000"/>
              </a:lnSpc>
              <a:spcBef>
                <a:spcPts val="0"/>
              </a:spcBef>
              <a:spcAft>
                <a:spcPts val="0"/>
              </a:spcAft>
              <a:buSzPts val="852"/>
              <a:buNone/>
            </a:pPr>
            <a:r>
              <a:rPr lang="en" sz="1040">
                <a:solidFill>
                  <a:schemeClr val="lt1"/>
                </a:solidFill>
              </a:rPr>
              <a:t>Presented to:    VT Soil Health and PES Working Group</a:t>
            </a:r>
            <a:endParaRPr sz="1040">
              <a:solidFill>
                <a:schemeClr val="lt1"/>
              </a:solidFill>
            </a:endParaRPr>
          </a:p>
          <a:p>
            <a:pPr marL="0" lvl="0" indent="0" algn="l" rtl="0">
              <a:lnSpc>
                <a:spcPct val="95000"/>
              </a:lnSpc>
              <a:spcBef>
                <a:spcPts val="0"/>
              </a:spcBef>
              <a:spcAft>
                <a:spcPts val="0"/>
              </a:spcAft>
              <a:buSzPts val="852"/>
              <a:buNone/>
            </a:pPr>
            <a:endParaRPr sz="1040">
              <a:solidFill>
                <a:schemeClr val="lt1"/>
              </a:solidFill>
            </a:endParaRPr>
          </a:p>
          <a:p>
            <a:pPr marL="0" lvl="0" indent="0" algn="l" rtl="0">
              <a:lnSpc>
                <a:spcPct val="95000"/>
              </a:lnSpc>
              <a:spcBef>
                <a:spcPts val="0"/>
              </a:spcBef>
              <a:spcAft>
                <a:spcPts val="0"/>
              </a:spcAft>
              <a:buSzPts val="852"/>
              <a:buNone/>
            </a:pPr>
            <a:r>
              <a:rPr lang="en" sz="1040">
                <a:solidFill>
                  <a:schemeClr val="lt1"/>
                </a:solidFill>
              </a:rPr>
              <a:t>Date:		October 19, 2021</a:t>
            </a:r>
            <a:endParaRPr sz="104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4"/>
          <p:cNvSpPr/>
          <p:nvPr/>
        </p:nvSpPr>
        <p:spPr>
          <a:xfrm flipH="1">
            <a:off x="371250" y="364725"/>
            <a:ext cx="2240400" cy="1224300"/>
          </a:xfrm>
          <a:prstGeom prst="cloudCallout">
            <a:avLst>
              <a:gd name="adj1" fmla="val 2061"/>
              <a:gd name="adj2" fmla="val 91883"/>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801075" y="501500"/>
            <a:ext cx="2351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60 Cows</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On Main VT Route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Active Farmstand</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p:tgtEl>
                                          <p:spTgt spid="70"/>
                                        </p:tgtEl>
                                        <p:attrNameLst>
                                          <p:attrName>ppt_w</p:attrName>
                                        </p:attrNameLst>
                                      </p:cBhvr>
                                      <p:tavLst>
                                        <p:tav tm="0">
                                          <p:val>
                                            <p:strVal val="0"/>
                                          </p:val>
                                        </p:tav>
                                        <p:tav tm="100000">
                                          <p:val>
                                            <p:strVal val="#ppt_w"/>
                                          </p:val>
                                        </p:tav>
                                      </p:tavLst>
                                    </p:anim>
                                    <p:anim calcmode="lin" valueType="num">
                                      <p:cBhvr additive="base">
                                        <p:cTn id="8" dur="1000"/>
                                        <p:tgtEl>
                                          <p:spTgt spid="7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
                                            <p:txEl>
                                              <p:pRg st="0" end="0"/>
                                            </p:txEl>
                                          </p:spTgt>
                                        </p:tgtEl>
                                        <p:attrNameLst>
                                          <p:attrName>style.visibility</p:attrName>
                                        </p:attrNameLst>
                                      </p:cBhvr>
                                      <p:to>
                                        <p:strVal val="visible"/>
                                      </p:to>
                                    </p:set>
                                    <p:animEffect transition="in" filter="fade">
                                      <p:cBhvr>
                                        <p:cTn id="13" dur="1000"/>
                                        <p:tgtEl>
                                          <p:spTgt spid="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
                                            <p:txEl>
                                              <p:pRg st="1" end="1"/>
                                            </p:txEl>
                                          </p:spTgt>
                                        </p:tgtEl>
                                        <p:attrNameLst>
                                          <p:attrName>style.visibility</p:attrName>
                                        </p:attrNameLst>
                                      </p:cBhvr>
                                      <p:to>
                                        <p:strVal val="visible"/>
                                      </p:to>
                                    </p:set>
                                    <p:animEffect transition="in" filter="fade">
                                      <p:cBhvr>
                                        <p:cTn id="18" dur="1000"/>
                                        <p:tgtEl>
                                          <p:spTgt spid="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xEl>
                                              <p:pRg st="2" end="2"/>
                                            </p:txEl>
                                          </p:spTgt>
                                        </p:tgtEl>
                                        <p:attrNameLst>
                                          <p:attrName>style.visibility</p:attrName>
                                        </p:attrNameLst>
                                      </p:cBhvr>
                                      <p:to>
                                        <p:strVal val="visible"/>
                                      </p:to>
                                    </p:set>
                                    <p:animEffect transition="in" filter="fade">
                                      <p:cBhvr>
                                        <p:cTn id="23" dur="1000"/>
                                        <p:tgtEl>
                                          <p:spTgt spid="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5"/>
          <p:cNvSpPr/>
          <p:nvPr/>
        </p:nvSpPr>
        <p:spPr>
          <a:xfrm>
            <a:off x="3107825" y="1736850"/>
            <a:ext cx="691800" cy="9510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p:nvPr/>
        </p:nvSpPr>
        <p:spPr>
          <a:xfrm>
            <a:off x="0" y="0"/>
            <a:ext cx="2526900" cy="1385400"/>
          </a:xfrm>
          <a:prstGeom prst="rect">
            <a:avLst/>
          </a:prstGeom>
          <a:solidFill>
            <a:srgbClr val="FFF2CC"/>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accent1"/>
                </a:solidFill>
                <a:latin typeface="Roboto"/>
                <a:ea typeface="Roboto"/>
                <a:cs typeface="Roboto"/>
                <a:sym typeface="Roboto"/>
              </a:rPr>
              <a:t>Manure pile blocking barn exits</a:t>
            </a:r>
            <a:endParaRPr sz="1300">
              <a:solidFill>
                <a:schemeClr val="accent1"/>
              </a:solidFill>
              <a:latin typeface="Roboto"/>
              <a:ea typeface="Roboto"/>
              <a:cs typeface="Roboto"/>
              <a:sym typeface="Roboto"/>
            </a:endParaRPr>
          </a:p>
          <a:p>
            <a:pPr marL="0" lvl="0" indent="0" algn="l" rtl="0">
              <a:spcBef>
                <a:spcPts val="0"/>
              </a:spcBef>
              <a:spcAft>
                <a:spcPts val="0"/>
              </a:spcAft>
              <a:buNone/>
            </a:pPr>
            <a:r>
              <a:rPr lang="en" sz="1300">
                <a:solidFill>
                  <a:schemeClr val="accent1"/>
                </a:solidFill>
                <a:latin typeface="Roboto"/>
                <a:ea typeface="Roboto"/>
                <a:cs typeface="Roboto"/>
                <a:sym typeface="Roboto"/>
              </a:rPr>
              <a:t>Cows are stuck in the barn</a:t>
            </a:r>
            <a:endParaRPr sz="1300">
              <a:solidFill>
                <a:schemeClr val="accent1"/>
              </a:solidFill>
              <a:latin typeface="Roboto"/>
              <a:ea typeface="Roboto"/>
              <a:cs typeface="Roboto"/>
              <a:sym typeface="Roboto"/>
            </a:endParaRPr>
          </a:p>
          <a:p>
            <a:pPr marL="0" lvl="0" indent="0" algn="l" rtl="0">
              <a:spcBef>
                <a:spcPts val="0"/>
              </a:spcBef>
              <a:spcAft>
                <a:spcPts val="0"/>
              </a:spcAft>
              <a:buNone/>
            </a:pPr>
            <a:r>
              <a:rPr lang="en" sz="1300">
                <a:solidFill>
                  <a:schemeClr val="accent1"/>
                </a:solidFill>
                <a:latin typeface="Roboto"/>
                <a:ea typeface="Roboto"/>
                <a:cs typeface="Roboto"/>
                <a:sym typeface="Roboto"/>
              </a:rPr>
              <a:t>Broken manure gutter cleaners</a:t>
            </a:r>
            <a:endParaRPr sz="1300">
              <a:solidFill>
                <a:schemeClr val="accent1"/>
              </a:solidFill>
              <a:latin typeface="Roboto"/>
              <a:ea typeface="Roboto"/>
              <a:cs typeface="Roboto"/>
              <a:sym typeface="Roboto"/>
            </a:endParaRPr>
          </a:p>
          <a:p>
            <a:pPr marL="0" lvl="0" indent="0" algn="l" rtl="0">
              <a:spcBef>
                <a:spcPts val="0"/>
              </a:spcBef>
              <a:spcAft>
                <a:spcPts val="0"/>
              </a:spcAft>
              <a:buNone/>
            </a:pPr>
            <a:r>
              <a:rPr lang="en" sz="1300">
                <a:solidFill>
                  <a:schemeClr val="accent1"/>
                </a:solidFill>
                <a:latin typeface="Roboto"/>
                <a:ea typeface="Roboto"/>
                <a:cs typeface="Roboto"/>
                <a:sym typeface="Roboto"/>
              </a:rPr>
              <a:t>Leaking water in barn</a:t>
            </a:r>
            <a:endParaRPr sz="1300">
              <a:solidFill>
                <a:schemeClr val="accent1"/>
              </a:solidFill>
              <a:latin typeface="Roboto"/>
              <a:ea typeface="Roboto"/>
              <a:cs typeface="Roboto"/>
              <a:sym typeface="Roboto"/>
            </a:endParaRPr>
          </a:p>
          <a:p>
            <a:pPr marL="0" lvl="0" indent="0" algn="l" rtl="0">
              <a:spcBef>
                <a:spcPts val="0"/>
              </a:spcBef>
              <a:spcAft>
                <a:spcPts val="0"/>
              </a:spcAft>
              <a:buNone/>
            </a:pPr>
            <a:r>
              <a:rPr lang="en" sz="1300">
                <a:solidFill>
                  <a:schemeClr val="accent1"/>
                </a:solidFill>
                <a:latin typeface="Roboto"/>
                <a:ea typeface="Roboto"/>
                <a:cs typeface="Roboto"/>
                <a:sym typeface="Roboto"/>
              </a:rPr>
              <a:t>No manure stacking pad/pit</a:t>
            </a:r>
            <a:endParaRPr sz="1300">
              <a:solidFill>
                <a:schemeClr val="accent1"/>
              </a:solidFill>
              <a:latin typeface="Roboto"/>
              <a:ea typeface="Roboto"/>
              <a:cs typeface="Roboto"/>
              <a:sym typeface="Roboto"/>
            </a:endParaRPr>
          </a:p>
          <a:p>
            <a:pPr marL="0" lvl="0" indent="0" algn="l" rtl="0">
              <a:spcBef>
                <a:spcPts val="0"/>
              </a:spcBef>
              <a:spcAft>
                <a:spcPts val="0"/>
              </a:spcAft>
              <a:buNone/>
            </a:pPr>
            <a:r>
              <a:rPr lang="en" sz="1300">
                <a:solidFill>
                  <a:schemeClr val="accent1"/>
                </a:solidFill>
                <a:latin typeface="Roboto"/>
                <a:ea typeface="Roboto"/>
                <a:cs typeface="Roboto"/>
                <a:sym typeface="Roboto"/>
              </a:rPr>
              <a:t>No additional funds</a:t>
            </a:r>
            <a:endParaRPr sz="1300">
              <a:solidFill>
                <a:schemeClr val="accent1"/>
              </a:solidFill>
              <a:latin typeface="Roboto"/>
              <a:ea typeface="Roboto"/>
              <a:cs typeface="Roboto"/>
              <a:sym typeface="Roboto"/>
            </a:endParaRPr>
          </a:p>
        </p:txBody>
      </p:sp>
      <p:sp>
        <p:nvSpPr>
          <p:cNvPr id="78" name="Google Shape;78;p15"/>
          <p:cNvSpPr/>
          <p:nvPr/>
        </p:nvSpPr>
        <p:spPr>
          <a:xfrm rot="10800000">
            <a:off x="4343075" y="225050"/>
            <a:ext cx="691800" cy="951000"/>
          </a:xfrm>
          <a:prstGeom prst="up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4456025" y="225150"/>
            <a:ext cx="465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latin typeface="Roboto"/>
                <a:ea typeface="Roboto"/>
                <a:cs typeface="Roboto"/>
                <a:sym typeface="Roboto"/>
              </a:rPr>
              <a:t>Yes, that’s a spring fed pond</a:t>
            </a:r>
            <a:endParaRPr sz="600">
              <a:latin typeface="Roboto"/>
              <a:ea typeface="Roboto"/>
              <a:cs typeface="Roboto"/>
              <a:sym typeface="Roboto"/>
            </a:endParaRPr>
          </a:p>
        </p:txBody>
      </p:sp>
      <p:sp>
        <p:nvSpPr>
          <p:cNvPr id="80" name="Google Shape;80;p15"/>
          <p:cNvSpPr txBox="1"/>
          <p:nvPr/>
        </p:nvSpPr>
        <p:spPr>
          <a:xfrm>
            <a:off x="3220775" y="2007950"/>
            <a:ext cx="465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latin typeface="Roboto"/>
                <a:ea typeface="Roboto"/>
                <a:cs typeface="Roboto"/>
                <a:sym typeface="Roboto"/>
              </a:rPr>
              <a:t>Yes, that’s a wetland</a:t>
            </a:r>
            <a:endParaRPr sz="600">
              <a:latin typeface="Roboto"/>
              <a:ea typeface="Roboto"/>
              <a:cs typeface="Roboto"/>
              <a:sym typeface="Roboto"/>
            </a:endParaRPr>
          </a:p>
        </p:txBody>
      </p:sp>
      <p:sp>
        <p:nvSpPr>
          <p:cNvPr id="81" name="Google Shape;81;p15"/>
          <p:cNvSpPr/>
          <p:nvPr/>
        </p:nvSpPr>
        <p:spPr>
          <a:xfrm>
            <a:off x="6352650" y="1213500"/>
            <a:ext cx="1492500" cy="6465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6579350" y="1336650"/>
            <a:ext cx="12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Roboto"/>
                <a:ea typeface="Roboto"/>
                <a:cs typeface="Roboto"/>
                <a:sym typeface="Roboto"/>
              </a:rPr>
              <a:t>No, that is not a stream.</a:t>
            </a:r>
            <a:endParaRPr sz="700">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Herein lies the problem.</a:t>
            </a:r>
            <a:endParaRPr sz="700">
              <a:latin typeface="Roboto"/>
              <a:ea typeface="Roboto"/>
              <a:cs typeface="Roboto"/>
              <a:sym typeface="Roboto"/>
            </a:endParaRPr>
          </a:p>
        </p:txBody>
      </p:sp>
      <p:sp>
        <p:nvSpPr>
          <p:cNvPr id="83" name="Google Shape;83;p15"/>
          <p:cNvSpPr txBox="1"/>
          <p:nvPr/>
        </p:nvSpPr>
        <p:spPr>
          <a:xfrm>
            <a:off x="5587475" y="3377050"/>
            <a:ext cx="3244800" cy="400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84" name="Google Shape;84;p15"/>
          <p:cNvSpPr txBox="1"/>
          <p:nvPr/>
        </p:nvSpPr>
        <p:spPr>
          <a:xfrm>
            <a:off x="5034875" y="3260975"/>
            <a:ext cx="37608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Sandy soil  </a:t>
            </a:r>
            <a:endParaRPr>
              <a:solidFill>
                <a:schemeClr val="dk1"/>
              </a:solidFill>
              <a:highlight>
                <a:srgbClr val="FFE599"/>
              </a:highlight>
              <a:latin typeface="Roboto"/>
              <a:ea typeface="Roboto"/>
              <a:cs typeface="Roboto"/>
              <a:sym typeface="Roboto"/>
            </a:endParaRPr>
          </a:p>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Across road &amp; railroad from CT River </a:t>
            </a:r>
            <a:endParaRPr>
              <a:solidFill>
                <a:schemeClr val="dk1"/>
              </a:solidFill>
              <a:highlight>
                <a:srgbClr val="FFE599"/>
              </a:highlight>
              <a:latin typeface="Roboto"/>
              <a:ea typeface="Roboto"/>
              <a:cs typeface="Roboto"/>
              <a:sym typeface="Roboto"/>
            </a:endParaRPr>
          </a:p>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Corn Fields along river </a:t>
            </a:r>
            <a:endParaRPr>
              <a:solidFill>
                <a:schemeClr val="dk1"/>
              </a:solidFill>
              <a:highlight>
                <a:srgbClr val="FFE599"/>
              </a:highlight>
              <a:latin typeface="Roboto"/>
              <a:ea typeface="Roboto"/>
              <a:cs typeface="Roboto"/>
              <a:sym typeface="Roboto"/>
            </a:endParaRPr>
          </a:p>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P Level too high to spread </a:t>
            </a:r>
            <a:endParaRPr>
              <a:solidFill>
                <a:schemeClr val="dk1"/>
              </a:solidFill>
              <a:highlight>
                <a:srgbClr val="FFE599"/>
              </a:highlight>
              <a:latin typeface="Roboto"/>
              <a:ea typeface="Roboto"/>
              <a:cs typeface="Roboto"/>
              <a:sym typeface="Roboto"/>
            </a:endParaRPr>
          </a:p>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Must Export Manure</a:t>
            </a:r>
            <a:endParaRPr>
              <a:solidFill>
                <a:schemeClr val="dk1"/>
              </a:solidFill>
              <a:highlight>
                <a:srgbClr val="FFE599"/>
              </a:highlight>
              <a:latin typeface="Roboto"/>
              <a:ea typeface="Roboto"/>
              <a:cs typeface="Roboto"/>
              <a:sym typeface="Roboto"/>
            </a:endParaRPr>
          </a:p>
          <a:p>
            <a:pPr marL="0" lvl="0" indent="0" algn="l" rtl="0">
              <a:spcBef>
                <a:spcPts val="0"/>
              </a:spcBef>
              <a:spcAft>
                <a:spcPts val="0"/>
              </a:spcAft>
              <a:buNone/>
            </a:pPr>
            <a:r>
              <a:rPr lang="en">
                <a:solidFill>
                  <a:schemeClr val="dk1"/>
                </a:solidFill>
                <a:highlight>
                  <a:srgbClr val="FFE599"/>
                </a:highlight>
                <a:latin typeface="Roboto"/>
                <a:ea typeface="Roboto"/>
                <a:cs typeface="Roboto"/>
                <a:sym typeface="Roboto"/>
              </a:rPr>
              <a:t>*Not considered high priority water quality concern* = Hard to rank for funding </a:t>
            </a:r>
            <a:endParaRPr sz="1500">
              <a:solidFill>
                <a:schemeClr val="dk1"/>
              </a:solidFill>
              <a:highlight>
                <a:srgbClr val="FFE599"/>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4">
                                            <p:txEl>
                                              <p:pRg st="0" end="0"/>
                                            </p:txEl>
                                          </p:spTgt>
                                        </p:tgtEl>
                                        <p:attrNameLst>
                                          <p:attrName>style.visibility</p:attrName>
                                        </p:attrNameLst>
                                      </p:cBhvr>
                                      <p:to>
                                        <p:strVal val="visible"/>
                                      </p:to>
                                    </p:set>
                                    <p:animEffect transition="in" filter="fade">
                                      <p:cBhvr>
                                        <p:cTn id="56" dur="1000"/>
                                        <p:tgtEl>
                                          <p:spTgt spid="8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4">
                                            <p:txEl>
                                              <p:pRg st="1" end="1"/>
                                            </p:txEl>
                                          </p:spTgt>
                                        </p:tgtEl>
                                        <p:attrNameLst>
                                          <p:attrName>style.visibility</p:attrName>
                                        </p:attrNameLst>
                                      </p:cBhvr>
                                      <p:to>
                                        <p:strVal val="visible"/>
                                      </p:to>
                                    </p:set>
                                    <p:animEffect transition="in" filter="fade">
                                      <p:cBhvr>
                                        <p:cTn id="61" dur="1000"/>
                                        <p:tgtEl>
                                          <p:spTgt spid="8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4">
                                            <p:txEl>
                                              <p:pRg st="2" end="2"/>
                                            </p:txEl>
                                          </p:spTgt>
                                        </p:tgtEl>
                                        <p:attrNameLst>
                                          <p:attrName>style.visibility</p:attrName>
                                        </p:attrNameLst>
                                      </p:cBhvr>
                                      <p:to>
                                        <p:strVal val="visible"/>
                                      </p:to>
                                    </p:set>
                                    <p:animEffect transition="in" filter="fade">
                                      <p:cBhvr>
                                        <p:cTn id="66" dur="1000"/>
                                        <p:tgtEl>
                                          <p:spTgt spid="8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4">
                                            <p:txEl>
                                              <p:pRg st="3" end="3"/>
                                            </p:txEl>
                                          </p:spTgt>
                                        </p:tgtEl>
                                        <p:attrNameLst>
                                          <p:attrName>style.visibility</p:attrName>
                                        </p:attrNameLst>
                                      </p:cBhvr>
                                      <p:to>
                                        <p:strVal val="visible"/>
                                      </p:to>
                                    </p:set>
                                    <p:animEffect transition="in" filter="fade">
                                      <p:cBhvr>
                                        <p:cTn id="71" dur="1000"/>
                                        <p:tgtEl>
                                          <p:spTgt spid="84">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4">
                                            <p:txEl>
                                              <p:pRg st="4" end="4"/>
                                            </p:txEl>
                                          </p:spTgt>
                                        </p:tgtEl>
                                        <p:attrNameLst>
                                          <p:attrName>style.visibility</p:attrName>
                                        </p:attrNameLst>
                                      </p:cBhvr>
                                      <p:to>
                                        <p:strVal val="visible"/>
                                      </p:to>
                                    </p:set>
                                    <p:animEffect transition="in" filter="fade">
                                      <p:cBhvr>
                                        <p:cTn id="76" dur="1000"/>
                                        <p:tgtEl>
                                          <p:spTgt spid="84">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4">
                                            <p:txEl>
                                              <p:pRg st="5" end="5"/>
                                            </p:txEl>
                                          </p:spTgt>
                                        </p:tgtEl>
                                        <p:attrNameLst>
                                          <p:attrName>style.visibility</p:attrName>
                                        </p:attrNameLst>
                                      </p:cBhvr>
                                      <p:to>
                                        <p:strVal val="visible"/>
                                      </p:to>
                                    </p:set>
                                    <p:animEffect transition="in" filter="fade">
                                      <p:cBhvr>
                                        <p:cTn id="81" dur="1000"/>
                                        <p:tgtEl>
                                          <p:spTgt spid="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Timeline 2017 - 2021</a:t>
            </a:r>
            <a:endParaRPr/>
          </a:p>
        </p:txBody>
      </p:sp>
      <p:sp>
        <p:nvSpPr>
          <p:cNvPr id="90" name="Google Shape;90;p16"/>
          <p:cNvSpPr txBox="1">
            <a:spLocks noGrp="1"/>
          </p:cNvSpPr>
          <p:nvPr>
            <p:ph type="body" idx="1"/>
          </p:nvPr>
        </p:nvSpPr>
        <p:spPr>
          <a:xfrm>
            <a:off x="143275" y="1354675"/>
            <a:ext cx="4487100" cy="3788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000" b="1"/>
              <a:t>2017-18</a:t>
            </a:r>
            <a:endParaRPr sz="1000" b="1"/>
          </a:p>
          <a:p>
            <a:pPr marL="457200" lvl="0" indent="-273050" algn="l" rtl="0">
              <a:spcBef>
                <a:spcPts val="0"/>
              </a:spcBef>
              <a:spcAft>
                <a:spcPts val="0"/>
              </a:spcAft>
              <a:buSzPct val="100000"/>
              <a:buChar char="-"/>
            </a:pPr>
            <a:r>
              <a:rPr lang="en" sz="1000"/>
              <a:t>State Funded Milk House Waste System, received</a:t>
            </a:r>
            <a:endParaRPr sz="1000"/>
          </a:p>
          <a:p>
            <a:pPr marL="457200" lvl="0" indent="-273050" algn="l" rtl="0">
              <a:spcBef>
                <a:spcPts val="0"/>
              </a:spcBef>
              <a:spcAft>
                <a:spcPts val="0"/>
              </a:spcAft>
              <a:buSzPct val="100000"/>
              <a:buChar char="-"/>
            </a:pPr>
            <a:r>
              <a:rPr lang="en" sz="1000"/>
              <a:t>Applied for Farm Viability assistance, not received</a:t>
            </a:r>
            <a:endParaRPr sz="1000"/>
          </a:p>
          <a:p>
            <a:pPr marL="457200" lvl="0" indent="0" algn="l" rtl="0">
              <a:spcBef>
                <a:spcPts val="0"/>
              </a:spcBef>
              <a:spcAft>
                <a:spcPts val="0"/>
              </a:spcAft>
              <a:buNone/>
            </a:pPr>
            <a:endParaRPr sz="1000"/>
          </a:p>
          <a:p>
            <a:pPr marL="0" lvl="0" indent="0" algn="l" rtl="0">
              <a:spcBef>
                <a:spcPts val="0"/>
              </a:spcBef>
              <a:spcAft>
                <a:spcPts val="0"/>
              </a:spcAft>
              <a:buNone/>
            </a:pPr>
            <a:r>
              <a:rPr lang="en" sz="1000" b="1"/>
              <a:t>2018 </a:t>
            </a:r>
            <a:r>
              <a:rPr lang="en" sz="1000"/>
              <a:t>   Accessed UVM Nutrient Management Planning class through the Conservation District.  Received one on one assistance with writing the plan, taking soil and manure samples, calibrating manure spreader. </a:t>
            </a:r>
            <a:endParaRPr sz="1000"/>
          </a:p>
          <a:p>
            <a:pPr marL="0" lvl="0" indent="0" algn="l" rtl="0">
              <a:lnSpc>
                <a:spcPct val="100000"/>
              </a:lnSpc>
              <a:spcBef>
                <a:spcPts val="1200"/>
              </a:spcBef>
              <a:spcAft>
                <a:spcPts val="0"/>
              </a:spcAft>
              <a:buNone/>
            </a:pPr>
            <a:r>
              <a:rPr lang="en" sz="1000" b="1"/>
              <a:t>‘19-’20</a:t>
            </a:r>
            <a:r>
              <a:rPr lang="en" sz="1000"/>
              <a:t> 	  Could not sign off on NMP due to farm succession issues.</a:t>
            </a:r>
            <a:endParaRPr sz="1000"/>
          </a:p>
          <a:p>
            <a:pPr marL="0" lvl="0" indent="0" algn="l" rtl="0">
              <a:lnSpc>
                <a:spcPct val="100000"/>
              </a:lnSpc>
              <a:spcBef>
                <a:spcPts val="0"/>
              </a:spcBef>
              <a:spcAft>
                <a:spcPts val="0"/>
              </a:spcAft>
              <a:buNone/>
            </a:pPr>
            <a:endParaRPr sz="1000"/>
          </a:p>
          <a:p>
            <a:pPr marL="800100" lvl="0" indent="-159534" algn="l" rtl="0">
              <a:lnSpc>
                <a:spcPct val="150000"/>
              </a:lnSpc>
              <a:spcBef>
                <a:spcPts val="0"/>
              </a:spcBef>
              <a:spcAft>
                <a:spcPts val="0"/>
              </a:spcAft>
              <a:buSzPct val="100000"/>
              <a:buChar char="➔"/>
            </a:pPr>
            <a:r>
              <a:rPr lang="en" sz="1017" b="1"/>
              <a:t>Ineligible for manure management funds; RAP compliance</a:t>
            </a:r>
            <a:endParaRPr sz="1017" b="1"/>
          </a:p>
          <a:p>
            <a:pPr marL="800100" lvl="0" indent="-159534" algn="l" rtl="0">
              <a:lnSpc>
                <a:spcPct val="150000"/>
              </a:lnSpc>
              <a:spcBef>
                <a:spcPts val="0"/>
              </a:spcBef>
              <a:spcAft>
                <a:spcPts val="0"/>
              </a:spcAft>
              <a:buSzPct val="100000"/>
              <a:buChar char="➔"/>
            </a:pPr>
            <a:r>
              <a:rPr lang="en" sz="1017" b="1"/>
              <a:t>District Conservation Specialist worked hand in hand with family members to update and build a plan that was in compliance.</a:t>
            </a:r>
            <a:endParaRPr sz="1017" b="1"/>
          </a:p>
          <a:p>
            <a:pPr marL="800100" lvl="0" indent="-159534" algn="l" rtl="0">
              <a:lnSpc>
                <a:spcPct val="150000"/>
              </a:lnSpc>
              <a:spcBef>
                <a:spcPts val="0"/>
              </a:spcBef>
              <a:spcAft>
                <a:spcPts val="0"/>
              </a:spcAft>
              <a:buSzPct val="100000"/>
              <a:buChar char="➔"/>
            </a:pPr>
            <a:r>
              <a:rPr lang="en" sz="1017" b="1"/>
              <a:t>Farmers rent no-till drill to establish more hay/pasture fields</a:t>
            </a:r>
            <a:endParaRPr sz="1017" b="1"/>
          </a:p>
          <a:p>
            <a:pPr marL="800100" lvl="0" indent="-159534" algn="l" rtl="0">
              <a:lnSpc>
                <a:spcPct val="150000"/>
              </a:lnSpc>
              <a:spcBef>
                <a:spcPts val="0"/>
              </a:spcBef>
              <a:spcAft>
                <a:spcPts val="0"/>
              </a:spcAft>
              <a:buSzPct val="100000"/>
              <a:buChar char="➔"/>
            </a:pPr>
            <a:r>
              <a:rPr lang="en" sz="1017" b="1"/>
              <a:t>Total CD Farm Visits/Meetings: 26</a:t>
            </a:r>
            <a:endParaRPr sz="1117" b="1"/>
          </a:p>
          <a:p>
            <a:pPr marL="457200" lvl="0" indent="0" algn="l" rtl="0">
              <a:spcBef>
                <a:spcPts val="0"/>
              </a:spcBef>
              <a:spcAft>
                <a:spcPts val="0"/>
              </a:spcAft>
              <a:buNone/>
            </a:pPr>
            <a:endParaRPr sz="1000"/>
          </a:p>
          <a:p>
            <a:pPr marL="0" lvl="0" indent="0" algn="l" rtl="0">
              <a:spcBef>
                <a:spcPts val="0"/>
              </a:spcBef>
              <a:spcAft>
                <a:spcPts val="0"/>
              </a:spcAft>
              <a:buNone/>
            </a:pPr>
            <a:r>
              <a:rPr lang="en" sz="1000" b="1"/>
              <a:t>12/2020</a:t>
            </a:r>
            <a:r>
              <a:rPr lang="en" sz="1000"/>
              <a:t>   Begin application process for state BMP program</a:t>
            </a:r>
            <a:endParaRPr sz="1000"/>
          </a:p>
          <a:p>
            <a:pPr marL="0" lvl="0" indent="0" algn="l" rtl="0">
              <a:spcBef>
                <a:spcPts val="1200"/>
              </a:spcBef>
              <a:spcAft>
                <a:spcPts val="0"/>
              </a:spcAft>
              <a:buNone/>
            </a:pPr>
            <a:r>
              <a:rPr lang="en" sz="1000" b="1"/>
              <a:t>02/2021</a:t>
            </a:r>
            <a:r>
              <a:rPr lang="en" sz="1000"/>
              <a:t>   Applied to state CIG PFP Program, accepted</a:t>
            </a:r>
            <a:endParaRPr sz="1000"/>
          </a:p>
          <a:p>
            <a:pPr marL="0" lvl="0" indent="0" algn="l" rtl="0">
              <a:lnSpc>
                <a:spcPct val="100000"/>
              </a:lnSpc>
              <a:spcBef>
                <a:spcPts val="1200"/>
              </a:spcBef>
              <a:spcAft>
                <a:spcPts val="0"/>
              </a:spcAft>
              <a:buNone/>
            </a:pPr>
            <a:r>
              <a:rPr lang="en" sz="1000" b="1"/>
              <a:t>03/2021   </a:t>
            </a:r>
            <a:r>
              <a:rPr lang="en" sz="1000"/>
              <a:t>NMP Certified</a:t>
            </a:r>
            <a:endParaRPr sz="1000"/>
          </a:p>
          <a:p>
            <a:pPr marL="0" lvl="0" indent="0" algn="l" rtl="0">
              <a:lnSpc>
                <a:spcPct val="100000"/>
              </a:lnSpc>
              <a:spcBef>
                <a:spcPts val="0"/>
              </a:spcBef>
              <a:spcAft>
                <a:spcPts val="0"/>
              </a:spcAft>
              <a:buNone/>
            </a:pPr>
            <a:endParaRPr sz="1000"/>
          </a:p>
          <a:p>
            <a:pPr marL="0" lvl="0" indent="0" algn="l" rtl="0">
              <a:spcBef>
                <a:spcPts val="0"/>
              </a:spcBef>
              <a:spcAft>
                <a:spcPts val="0"/>
              </a:spcAft>
              <a:buNone/>
            </a:pPr>
            <a:r>
              <a:rPr lang="en" sz="1000" b="1"/>
              <a:t>03/2021</a:t>
            </a:r>
            <a:r>
              <a:rPr lang="en" sz="1000"/>
              <a:t>     - Apply for VHCB Water Quality Grant for manure storage/gutter cleaners, not received</a:t>
            </a:r>
            <a:endParaRPr sz="1000"/>
          </a:p>
          <a:p>
            <a:pPr marL="0" lvl="0" indent="457200" algn="l" rtl="0">
              <a:spcBef>
                <a:spcPts val="0"/>
              </a:spcBef>
              <a:spcAft>
                <a:spcPts val="0"/>
              </a:spcAft>
              <a:buNone/>
            </a:pPr>
            <a:r>
              <a:rPr lang="en" sz="1000"/>
              <a:t>- Apply for State BMP funds for manure storage</a:t>
            </a:r>
            <a:endParaRPr sz="1000"/>
          </a:p>
          <a:p>
            <a:pPr marL="457200" lvl="0" indent="0" algn="l" rtl="0">
              <a:spcBef>
                <a:spcPts val="0"/>
              </a:spcBef>
              <a:spcAft>
                <a:spcPts val="0"/>
              </a:spcAft>
              <a:buNone/>
            </a:pPr>
            <a:r>
              <a:rPr lang="en" sz="1000"/>
              <a:t>- Continued contact with NRCS to strategize an application</a:t>
            </a:r>
            <a:br>
              <a:rPr lang="en" sz="1000"/>
            </a:br>
            <a:endParaRPr sz="1000"/>
          </a:p>
          <a:p>
            <a:pPr marL="0" lvl="0" indent="0" algn="l" rtl="0">
              <a:spcBef>
                <a:spcPts val="0"/>
              </a:spcBef>
              <a:spcAft>
                <a:spcPts val="0"/>
              </a:spcAft>
              <a:buNone/>
            </a:pPr>
            <a:r>
              <a:rPr lang="en" sz="1000" b="1"/>
              <a:t>05/2021   </a:t>
            </a:r>
            <a:r>
              <a:rPr lang="en" sz="1000"/>
              <a:t>State Engineer and District site visit</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b="1"/>
              <a:t>07/2021</a:t>
            </a:r>
            <a:r>
              <a:rPr lang="en" sz="1000"/>
              <a:t>   Joined Conservation District Transition to Grazing Program (DBIC funds)</a:t>
            </a:r>
            <a:endParaRPr sz="1000"/>
          </a:p>
          <a:p>
            <a:pPr marL="457200" lvl="0" indent="0" algn="l" rtl="0">
              <a:spcBef>
                <a:spcPts val="0"/>
              </a:spcBef>
              <a:spcAft>
                <a:spcPts val="0"/>
              </a:spcAft>
              <a:buNone/>
            </a:pPr>
            <a:endParaRPr sz="1000"/>
          </a:p>
          <a:p>
            <a:pPr marL="0" lvl="0" indent="0" algn="l" rtl="0">
              <a:spcBef>
                <a:spcPts val="0"/>
              </a:spcBef>
              <a:spcAft>
                <a:spcPts val="1200"/>
              </a:spcAft>
              <a:buNone/>
            </a:pPr>
            <a:r>
              <a:rPr lang="en" sz="1000" b="1"/>
              <a:t>09/2021</a:t>
            </a:r>
            <a:r>
              <a:rPr lang="en" sz="1000"/>
              <a:t>   State Engineers and NRCS visit site</a:t>
            </a:r>
            <a:endParaRPr sz="1000"/>
          </a:p>
        </p:txBody>
      </p:sp>
      <p:sp>
        <p:nvSpPr>
          <p:cNvPr id="91" name="Google Shape;91;p16"/>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6"/>
          <p:cNvPicPr preferRelativeResize="0"/>
          <p:nvPr/>
        </p:nvPicPr>
        <p:blipFill>
          <a:blip r:embed="rId3">
            <a:alphaModFix/>
          </a:blip>
          <a:stretch>
            <a:fillRect/>
          </a:stretch>
        </p:blipFill>
        <p:spPr>
          <a:xfrm>
            <a:off x="4730742" y="1505700"/>
            <a:ext cx="4101581" cy="3076201"/>
          </a:xfrm>
          <a:prstGeom prst="rect">
            <a:avLst/>
          </a:prstGeom>
          <a:noFill/>
          <a:ln>
            <a:noFill/>
          </a:ln>
        </p:spPr>
      </p:pic>
      <p:sp>
        <p:nvSpPr>
          <p:cNvPr id="93" name="Google Shape;93;p16"/>
          <p:cNvSpPr txBox="1"/>
          <p:nvPr/>
        </p:nvSpPr>
        <p:spPr>
          <a:xfrm>
            <a:off x="4731450" y="4581900"/>
            <a:ext cx="4201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Average"/>
                <a:ea typeface="Average"/>
                <a:cs typeface="Average"/>
                <a:sym typeface="Average"/>
              </a:rPr>
              <a:t>Pictured, by occupation:  Conservation District Rep, NRCS Soil Conservationist, State Engineer, Sr. State Engineer, Farmer, Grazing Specialist</a:t>
            </a:r>
            <a:endParaRPr sz="900" b="1">
              <a:latin typeface="Average"/>
              <a:ea typeface="Average"/>
              <a:cs typeface="Average"/>
              <a:sym typeface="Average"/>
            </a:endParaRPr>
          </a:p>
          <a:p>
            <a:pPr marL="0" lvl="0" indent="0" algn="l" rtl="0">
              <a:spcBef>
                <a:spcPts val="0"/>
              </a:spcBef>
              <a:spcAft>
                <a:spcPts val="0"/>
              </a:spcAft>
              <a:buNone/>
            </a:pPr>
            <a:r>
              <a:rPr lang="en" sz="900" b="1">
                <a:latin typeface="Average"/>
                <a:ea typeface="Average"/>
                <a:cs typeface="Average"/>
                <a:sym typeface="Average"/>
              </a:rPr>
              <a:t>September 2021</a:t>
            </a:r>
            <a:endParaRPr sz="900" b="1">
              <a:latin typeface="Average"/>
              <a:ea typeface="Average"/>
              <a:cs typeface="Average"/>
              <a:sym typeface="Average"/>
            </a:endParaRPr>
          </a:p>
        </p:txBody>
      </p:sp>
      <p:sp>
        <p:nvSpPr>
          <p:cNvPr id="94" name="Google Shape;94;p16"/>
          <p:cNvSpPr txBox="1"/>
          <p:nvPr/>
        </p:nvSpPr>
        <p:spPr>
          <a:xfrm>
            <a:off x="6149525" y="3627375"/>
            <a:ext cx="149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0" end="0"/>
                                            </p:txEl>
                                          </p:spTgt>
                                        </p:tgtEl>
                                        <p:attrNameLst>
                                          <p:attrName>style.visibility</p:attrName>
                                        </p:attrNameLst>
                                      </p:cBhvr>
                                      <p:to>
                                        <p:strVal val="visible"/>
                                      </p:to>
                                    </p:set>
                                    <p:animEffect transition="in" filter="fade">
                                      <p:cBhvr>
                                        <p:cTn id="17" dur="1000"/>
                                        <p:tgtEl>
                                          <p:spTgt spid="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1" end="1"/>
                                            </p:txEl>
                                          </p:spTgt>
                                        </p:tgtEl>
                                        <p:attrNameLst>
                                          <p:attrName>style.visibility</p:attrName>
                                        </p:attrNameLst>
                                      </p:cBhvr>
                                      <p:to>
                                        <p:strVal val="visible"/>
                                      </p:to>
                                    </p:set>
                                    <p:animEffect transition="in" filter="fade">
                                      <p:cBhvr>
                                        <p:cTn id="22" dur="1000"/>
                                        <p:tgtEl>
                                          <p:spTgt spid="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2" end="2"/>
                                            </p:txEl>
                                          </p:spTgt>
                                        </p:tgtEl>
                                        <p:attrNameLst>
                                          <p:attrName>style.visibility</p:attrName>
                                        </p:attrNameLst>
                                      </p:cBhvr>
                                      <p:to>
                                        <p:strVal val="visible"/>
                                      </p:to>
                                    </p:set>
                                    <p:animEffect transition="in" filter="fade">
                                      <p:cBhvr>
                                        <p:cTn id="27" dur="1000"/>
                                        <p:tgtEl>
                                          <p:spTgt spid="9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3" end="3"/>
                                            </p:txEl>
                                          </p:spTgt>
                                        </p:tgtEl>
                                        <p:attrNameLst>
                                          <p:attrName>style.visibility</p:attrName>
                                        </p:attrNameLst>
                                      </p:cBhvr>
                                      <p:to>
                                        <p:strVal val="visible"/>
                                      </p:to>
                                    </p:set>
                                    <p:animEffect transition="in" filter="fade">
                                      <p:cBhvr>
                                        <p:cTn id="32" dur="1000"/>
                                        <p:tgtEl>
                                          <p:spTgt spid="9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4" end="4"/>
                                            </p:txEl>
                                          </p:spTgt>
                                        </p:tgtEl>
                                        <p:attrNameLst>
                                          <p:attrName>style.visibility</p:attrName>
                                        </p:attrNameLst>
                                      </p:cBhvr>
                                      <p:to>
                                        <p:strVal val="visible"/>
                                      </p:to>
                                    </p:set>
                                    <p:animEffect transition="in" filter="fade">
                                      <p:cBhvr>
                                        <p:cTn id="37" dur="1000"/>
                                        <p:tgtEl>
                                          <p:spTgt spid="9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5" end="5"/>
                                            </p:txEl>
                                          </p:spTgt>
                                        </p:tgtEl>
                                        <p:attrNameLst>
                                          <p:attrName>style.visibility</p:attrName>
                                        </p:attrNameLst>
                                      </p:cBhvr>
                                      <p:to>
                                        <p:strVal val="visible"/>
                                      </p:to>
                                    </p:set>
                                    <p:animEffect transition="in" filter="fade">
                                      <p:cBhvr>
                                        <p:cTn id="42" dur="1000"/>
                                        <p:tgtEl>
                                          <p:spTgt spid="9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6" end="6"/>
                                            </p:txEl>
                                          </p:spTgt>
                                        </p:tgtEl>
                                        <p:attrNameLst>
                                          <p:attrName>style.visibility</p:attrName>
                                        </p:attrNameLst>
                                      </p:cBhvr>
                                      <p:to>
                                        <p:strVal val="visible"/>
                                      </p:to>
                                    </p:set>
                                    <p:animEffect transition="in" filter="fade">
                                      <p:cBhvr>
                                        <p:cTn id="47" dur="1000"/>
                                        <p:tgtEl>
                                          <p:spTgt spid="9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xEl>
                                              <p:pRg st="7" end="7"/>
                                            </p:txEl>
                                          </p:spTgt>
                                        </p:tgtEl>
                                        <p:attrNameLst>
                                          <p:attrName>style.visibility</p:attrName>
                                        </p:attrNameLst>
                                      </p:cBhvr>
                                      <p:to>
                                        <p:strVal val="visible"/>
                                      </p:to>
                                    </p:set>
                                    <p:animEffect transition="in" filter="fade">
                                      <p:cBhvr>
                                        <p:cTn id="52" dur="1000"/>
                                        <p:tgtEl>
                                          <p:spTgt spid="9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xEl>
                                              <p:pRg st="8" end="8"/>
                                            </p:txEl>
                                          </p:spTgt>
                                        </p:tgtEl>
                                        <p:attrNameLst>
                                          <p:attrName>style.visibility</p:attrName>
                                        </p:attrNameLst>
                                      </p:cBhvr>
                                      <p:to>
                                        <p:strVal val="visible"/>
                                      </p:to>
                                    </p:set>
                                    <p:animEffect transition="in" filter="fade">
                                      <p:cBhvr>
                                        <p:cTn id="57" dur="1000"/>
                                        <p:tgtEl>
                                          <p:spTgt spid="90">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0">
                                            <p:txEl>
                                              <p:pRg st="9" end="9"/>
                                            </p:txEl>
                                          </p:spTgt>
                                        </p:tgtEl>
                                        <p:attrNameLst>
                                          <p:attrName>style.visibility</p:attrName>
                                        </p:attrNameLst>
                                      </p:cBhvr>
                                      <p:to>
                                        <p:strVal val="visible"/>
                                      </p:to>
                                    </p:set>
                                    <p:animEffect transition="in" filter="fade">
                                      <p:cBhvr>
                                        <p:cTn id="62" dur="1000"/>
                                        <p:tgtEl>
                                          <p:spTgt spid="90">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xEl>
                                              <p:pRg st="10" end="10"/>
                                            </p:txEl>
                                          </p:spTgt>
                                        </p:tgtEl>
                                        <p:attrNameLst>
                                          <p:attrName>style.visibility</p:attrName>
                                        </p:attrNameLst>
                                      </p:cBhvr>
                                      <p:to>
                                        <p:strVal val="visible"/>
                                      </p:to>
                                    </p:set>
                                    <p:animEffect transition="in" filter="fade">
                                      <p:cBhvr>
                                        <p:cTn id="67" dur="1000"/>
                                        <p:tgtEl>
                                          <p:spTgt spid="90">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0">
                                            <p:txEl>
                                              <p:pRg st="11" end="11"/>
                                            </p:txEl>
                                          </p:spTgt>
                                        </p:tgtEl>
                                        <p:attrNameLst>
                                          <p:attrName>style.visibility</p:attrName>
                                        </p:attrNameLst>
                                      </p:cBhvr>
                                      <p:to>
                                        <p:strVal val="visible"/>
                                      </p:to>
                                    </p:set>
                                    <p:animEffect transition="in" filter="fade">
                                      <p:cBhvr>
                                        <p:cTn id="72" dur="1000"/>
                                        <p:tgtEl>
                                          <p:spTgt spid="90">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0">
                                            <p:txEl>
                                              <p:pRg st="12" end="12"/>
                                            </p:txEl>
                                          </p:spTgt>
                                        </p:tgtEl>
                                        <p:attrNameLst>
                                          <p:attrName>style.visibility</p:attrName>
                                        </p:attrNameLst>
                                      </p:cBhvr>
                                      <p:to>
                                        <p:strVal val="visible"/>
                                      </p:to>
                                    </p:set>
                                    <p:animEffect transition="in" filter="fade">
                                      <p:cBhvr>
                                        <p:cTn id="77" dur="1000"/>
                                        <p:tgtEl>
                                          <p:spTgt spid="90">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0">
                                            <p:txEl>
                                              <p:pRg st="13" end="13"/>
                                            </p:txEl>
                                          </p:spTgt>
                                        </p:tgtEl>
                                        <p:attrNameLst>
                                          <p:attrName>style.visibility</p:attrName>
                                        </p:attrNameLst>
                                      </p:cBhvr>
                                      <p:to>
                                        <p:strVal val="visible"/>
                                      </p:to>
                                    </p:set>
                                    <p:animEffect transition="in" filter="fade">
                                      <p:cBhvr>
                                        <p:cTn id="82" dur="1000"/>
                                        <p:tgtEl>
                                          <p:spTgt spid="90">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0">
                                            <p:txEl>
                                              <p:pRg st="14" end="14"/>
                                            </p:txEl>
                                          </p:spTgt>
                                        </p:tgtEl>
                                        <p:attrNameLst>
                                          <p:attrName>style.visibility</p:attrName>
                                        </p:attrNameLst>
                                      </p:cBhvr>
                                      <p:to>
                                        <p:strVal val="visible"/>
                                      </p:to>
                                    </p:set>
                                    <p:animEffect transition="in" filter="fade">
                                      <p:cBhvr>
                                        <p:cTn id="87" dur="1000"/>
                                        <p:tgtEl>
                                          <p:spTgt spid="90">
                                            <p:txEl>
                                              <p:pRg st="14" end="1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0">
                                            <p:txEl>
                                              <p:pRg st="15" end="15"/>
                                            </p:txEl>
                                          </p:spTgt>
                                        </p:tgtEl>
                                        <p:attrNameLst>
                                          <p:attrName>style.visibility</p:attrName>
                                        </p:attrNameLst>
                                      </p:cBhvr>
                                      <p:to>
                                        <p:strVal val="visible"/>
                                      </p:to>
                                    </p:set>
                                    <p:animEffect transition="in" filter="fade">
                                      <p:cBhvr>
                                        <p:cTn id="92" dur="1000"/>
                                        <p:tgtEl>
                                          <p:spTgt spid="90">
                                            <p:txEl>
                                              <p:pRg st="15" end="1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0">
                                            <p:txEl>
                                              <p:pRg st="16" end="16"/>
                                            </p:txEl>
                                          </p:spTgt>
                                        </p:tgtEl>
                                        <p:attrNameLst>
                                          <p:attrName>style.visibility</p:attrName>
                                        </p:attrNameLst>
                                      </p:cBhvr>
                                      <p:to>
                                        <p:strVal val="visible"/>
                                      </p:to>
                                    </p:set>
                                    <p:animEffect transition="in" filter="fade">
                                      <p:cBhvr>
                                        <p:cTn id="97" dur="1000"/>
                                        <p:tgtEl>
                                          <p:spTgt spid="90">
                                            <p:txEl>
                                              <p:pRg st="16" end="1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0">
                                            <p:txEl>
                                              <p:pRg st="17" end="17"/>
                                            </p:txEl>
                                          </p:spTgt>
                                        </p:tgtEl>
                                        <p:attrNameLst>
                                          <p:attrName>style.visibility</p:attrName>
                                        </p:attrNameLst>
                                      </p:cBhvr>
                                      <p:to>
                                        <p:strVal val="visible"/>
                                      </p:to>
                                    </p:set>
                                    <p:animEffect transition="in" filter="fade">
                                      <p:cBhvr>
                                        <p:cTn id="102" dur="1000"/>
                                        <p:tgtEl>
                                          <p:spTgt spid="90">
                                            <p:txEl>
                                              <p:pRg st="17" end="1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0">
                                            <p:txEl>
                                              <p:pRg st="18" end="18"/>
                                            </p:txEl>
                                          </p:spTgt>
                                        </p:tgtEl>
                                        <p:attrNameLst>
                                          <p:attrName>style.visibility</p:attrName>
                                        </p:attrNameLst>
                                      </p:cBhvr>
                                      <p:to>
                                        <p:strVal val="visible"/>
                                      </p:to>
                                    </p:set>
                                    <p:animEffect transition="in" filter="fade">
                                      <p:cBhvr>
                                        <p:cTn id="107" dur="1000"/>
                                        <p:tgtEl>
                                          <p:spTgt spid="90">
                                            <p:txEl>
                                              <p:pRg st="18" end="1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0">
                                            <p:txEl>
                                              <p:pRg st="19" end="19"/>
                                            </p:txEl>
                                          </p:spTgt>
                                        </p:tgtEl>
                                        <p:attrNameLst>
                                          <p:attrName>style.visibility</p:attrName>
                                        </p:attrNameLst>
                                      </p:cBhvr>
                                      <p:to>
                                        <p:strVal val="visible"/>
                                      </p:to>
                                    </p:set>
                                    <p:animEffect transition="in" filter="fade">
                                      <p:cBhvr>
                                        <p:cTn id="112" dur="1000"/>
                                        <p:tgtEl>
                                          <p:spTgt spid="90">
                                            <p:txEl>
                                              <p:pRg st="19" end="1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0">
                                            <p:txEl>
                                              <p:pRg st="20" end="20"/>
                                            </p:txEl>
                                          </p:spTgt>
                                        </p:tgtEl>
                                        <p:attrNameLst>
                                          <p:attrName>style.visibility</p:attrName>
                                        </p:attrNameLst>
                                      </p:cBhvr>
                                      <p:to>
                                        <p:strVal val="visible"/>
                                      </p:to>
                                    </p:set>
                                    <p:animEffect transition="in" filter="fade">
                                      <p:cBhvr>
                                        <p:cTn id="117" dur="1000"/>
                                        <p:tgtEl>
                                          <p:spTgt spid="90">
                                            <p:txEl>
                                              <p:pRg st="20" end="2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0">
                                            <p:txEl>
                                              <p:pRg st="21" end="21"/>
                                            </p:txEl>
                                          </p:spTgt>
                                        </p:tgtEl>
                                        <p:attrNameLst>
                                          <p:attrName>style.visibility</p:attrName>
                                        </p:attrNameLst>
                                      </p:cBhvr>
                                      <p:to>
                                        <p:strVal val="visible"/>
                                      </p:to>
                                    </p:set>
                                    <p:animEffect transition="in" filter="fade">
                                      <p:cBhvr>
                                        <p:cTn id="122" dur="1000"/>
                                        <p:tgtEl>
                                          <p:spTgt spid="90">
                                            <p:txEl>
                                              <p:pRg st="21" end="2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90">
                                            <p:txEl>
                                              <p:pRg st="22" end="22"/>
                                            </p:txEl>
                                          </p:spTgt>
                                        </p:tgtEl>
                                        <p:attrNameLst>
                                          <p:attrName>style.visibility</p:attrName>
                                        </p:attrNameLst>
                                      </p:cBhvr>
                                      <p:to>
                                        <p:strVal val="visible"/>
                                      </p:to>
                                    </p:set>
                                    <p:animEffect transition="in" filter="fade">
                                      <p:cBhvr>
                                        <p:cTn id="127" dur="1000"/>
                                        <p:tgtEl>
                                          <p:spTgt spid="90">
                                            <p:txEl>
                                              <p:pRg st="22" end="2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90">
                                            <p:txEl>
                                              <p:pRg st="23" end="23"/>
                                            </p:txEl>
                                          </p:spTgt>
                                        </p:tgtEl>
                                        <p:attrNameLst>
                                          <p:attrName>style.visibility</p:attrName>
                                        </p:attrNameLst>
                                      </p:cBhvr>
                                      <p:to>
                                        <p:strVal val="visible"/>
                                      </p:to>
                                    </p:set>
                                    <p:animEffect transition="in" filter="fade">
                                      <p:cBhvr>
                                        <p:cTn id="132" dur="1000"/>
                                        <p:tgtEl>
                                          <p:spTgt spid="90">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2021 &amp; Beyond</a:t>
            </a:r>
            <a:endParaRPr/>
          </a:p>
        </p:txBody>
      </p:sp>
      <p:sp>
        <p:nvSpPr>
          <p:cNvPr id="100" name="Google Shape;100;p17"/>
          <p:cNvSpPr txBox="1">
            <a:spLocks noGrp="1"/>
          </p:cNvSpPr>
          <p:nvPr>
            <p:ph type="body" idx="1"/>
          </p:nvPr>
        </p:nvSpPr>
        <p:spPr>
          <a:xfrm>
            <a:off x="311700" y="1505700"/>
            <a:ext cx="4384200" cy="30762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t>09/28/21    </a:t>
            </a:r>
            <a:r>
              <a:rPr lang="en" sz="1442"/>
              <a:t>Attended 1st of 6 grazing workshops with Conservation District</a:t>
            </a:r>
            <a:endParaRPr sz="1442"/>
          </a:p>
          <a:p>
            <a:pPr marL="457200" lvl="0" indent="-277926" algn="l" rtl="0">
              <a:spcBef>
                <a:spcPts val="0"/>
              </a:spcBef>
              <a:spcAft>
                <a:spcPts val="0"/>
              </a:spcAft>
              <a:buSzPct val="100000"/>
              <a:buChar char="-"/>
            </a:pPr>
            <a:r>
              <a:rPr lang="en" sz="1242"/>
              <a:t>District working on grazing plan, state PSWF application &amp; DBIC funds</a:t>
            </a:r>
            <a:endParaRPr sz="1442"/>
          </a:p>
          <a:p>
            <a:pPr marL="0" lvl="0" indent="0" algn="l" rtl="0">
              <a:spcBef>
                <a:spcPts val="0"/>
              </a:spcBef>
              <a:spcAft>
                <a:spcPts val="0"/>
              </a:spcAft>
              <a:buNone/>
            </a:pPr>
            <a:endParaRPr sz="1945"/>
          </a:p>
          <a:p>
            <a:pPr marL="0" lvl="0" indent="0" algn="l" rtl="0">
              <a:lnSpc>
                <a:spcPct val="115000"/>
              </a:lnSpc>
              <a:spcBef>
                <a:spcPts val="0"/>
              </a:spcBef>
              <a:spcAft>
                <a:spcPts val="0"/>
              </a:spcAft>
              <a:buNone/>
            </a:pPr>
            <a:r>
              <a:rPr lang="en" b="1"/>
              <a:t>10/1/21</a:t>
            </a:r>
            <a:r>
              <a:rPr lang="en"/>
              <a:t>      </a:t>
            </a:r>
            <a:r>
              <a:rPr lang="en" sz="1429"/>
              <a:t>NRCS and State funding determination grim</a:t>
            </a:r>
            <a:endParaRPr sz="1429"/>
          </a:p>
          <a:p>
            <a:pPr marL="457200" lvl="0" indent="-277740" algn="l" rtl="0">
              <a:lnSpc>
                <a:spcPct val="115000"/>
              </a:lnSpc>
              <a:spcBef>
                <a:spcPts val="0"/>
              </a:spcBef>
              <a:spcAft>
                <a:spcPts val="0"/>
              </a:spcAft>
              <a:buSzPct val="100000"/>
              <a:buChar char="-"/>
            </a:pPr>
            <a:r>
              <a:rPr lang="en" sz="1238"/>
              <a:t>State estimates $200k project, well over their $100k limit</a:t>
            </a:r>
            <a:endParaRPr sz="1238"/>
          </a:p>
          <a:p>
            <a:pPr marL="457200" lvl="0" indent="-277740" algn="l" rtl="0">
              <a:lnSpc>
                <a:spcPct val="115000"/>
              </a:lnSpc>
              <a:spcBef>
                <a:spcPts val="0"/>
              </a:spcBef>
              <a:spcAft>
                <a:spcPts val="0"/>
              </a:spcAft>
              <a:buSzPct val="100000"/>
              <a:buChar char="-"/>
            </a:pPr>
            <a:r>
              <a:rPr lang="en" sz="1238"/>
              <a:t>NRCS estimates earliest they could rank this farmstead practice is 2023</a:t>
            </a:r>
            <a:endParaRPr sz="1238"/>
          </a:p>
          <a:p>
            <a:pPr marL="0" lvl="0" indent="0" algn="l" rtl="0">
              <a:spcBef>
                <a:spcPts val="0"/>
              </a:spcBef>
              <a:spcAft>
                <a:spcPts val="0"/>
              </a:spcAft>
              <a:buNone/>
            </a:pPr>
            <a:endParaRPr sz="1929"/>
          </a:p>
          <a:p>
            <a:pPr marL="0" lvl="0" indent="0" algn="l" rtl="0">
              <a:spcBef>
                <a:spcPts val="0"/>
              </a:spcBef>
              <a:spcAft>
                <a:spcPts val="0"/>
              </a:spcAft>
              <a:buNone/>
            </a:pPr>
            <a:r>
              <a:rPr lang="en" b="1"/>
              <a:t>10/8/21 </a:t>
            </a:r>
            <a:r>
              <a:rPr lang="en"/>
              <a:t>      </a:t>
            </a:r>
            <a:r>
              <a:rPr lang="en" sz="1429"/>
              <a:t>Applied for state PSWF</a:t>
            </a:r>
            <a:endParaRPr sz="1429"/>
          </a:p>
          <a:p>
            <a:pPr marL="457200" lvl="0" indent="-280193" algn="l" rtl="0">
              <a:spcBef>
                <a:spcPts val="0"/>
              </a:spcBef>
              <a:spcAft>
                <a:spcPts val="0"/>
              </a:spcAft>
              <a:buSzPct val="100000"/>
              <a:buChar char="-"/>
            </a:pPr>
            <a:r>
              <a:rPr lang="en"/>
              <a:t>Needed budget corrections</a:t>
            </a:r>
            <a:endParaRPr/>
          </a:p>
          <a:p>
            <a:pPr marL="0" lvl="0" indent="457200" algn="l" rtl="0">
              <a:spcBef>
                <a:spcPts val="0"/>
              </a:spcBef>
              <a:spcAft>
                <a:spcPts val="0"/>
              </a:spcAft>
              <a:buNone/>
            </a:pPr>
            <a:endParaRPr sz="2100"/>
          </a:p>
          <a:p>
            <a:pPr marL="0" lvl="0" indent="0" algn="l" rtl="0">
              <a:spcBef>
                <a:spcPts val="0"/>
              </a:spcBef>
              <a:spcAft>
                <a:spcPts val="0"/>
              </a:spcAft>
              <a:buNone/>
            </a:pPr>
            <a:r>
              <a:rPr lang="en" b="1"/>
              <a:t>10/14/21     </a:t>
            </a:r>
            <a:r>
              <a:rPr lang="en" sz="1429"/>
              <a:t>Visit from Agriculture Inspector</a:t>
            </a:r>
            <a:endParaRPr sz="1429"/>
          </a:p>
          <a:p>
            <a:pPr marL="457200" lvl="0" indent="-278529" algn="l" rtl="0">
              <a:spcBef>
                <a:spcPts val="0"/>
              </a:spcBef>
              <a:spcAft>
                <a:spcPts val="0"/>
              </a:spcAft>
              <a:buSzPct val="100000"/>
              <a:buChar char="-"/>
            </a:pPr>
            <a:r>
              <a:rPr lang="en" sz="1258"/>
              <a:t>Told they have until the end of October to fix inside of barn</a:t>
            </a:r>
            <a:endParaRPr sz="1258"/>
          </a:p>
          <a:p>
            <a:pPr marL="457200" lvl="0" indent="0" algn="l" rtl="0">
              <a:spcBef>
                <a:spcPts val="0"/>
              </a:spcBef>
              <a:spcAft>
                <a:spcPts val="0"/>
              </a:spcAft>
              <a:buNone/>
            </a:pPr>
            <a:endParaRPr sz="2142"/>
          </a:p>
          <a:p>
            <a:pPr marL="0" lvl="0" indent="0" algn="l" rtl="0">
              <a:spcBef>
                <a:spcPts val="0"/>
              </a:spcBef>
              <a:spcAft>
                <a:spcPts val="0"/>
              </a:spcAft>
              <a:buNone/>
            </a:pPr>
            <a:r>
              <a:rPr lang="en" b="1"/>
              <a:t>10/15/21</a:t>
            </a:r>
            <a:r>
              <a:rPr lang="en"/>
              <a:t>    </a:t>
            </a:r>
            <a:r>
              <a:rPr lang="en" sz="1429"/>
              <a:t> Connected to VEDA</a:t>
            </a:r>
            <a:endParaRPr sz="1429"/>
          </a:p>
          <a:p>
            <a:pPr marL="457200" lvl="0" indent="-273408" algn="l" rtl="0">
              <a:spcBef>
                <a:spcPts val="0"/>
              </a:spcBef>
              <a:spcAft>
                <a:spcPts val="0"/>
              </a:spcAft>
              <a:buSzPct val="100000"/>
              <a:buChar char="-"/>
            </a:pPr>
            <a:r>
              <a:rPr lang="en" sz="1129"/>
              <a:t>VT Agricultural Credit Corporation</a:t>
            </a:r>
            <a:endParaRPr sz="1129"/>
          </a:p>
          <a:p>
            <a:pPr marL="457200" lvl="0" indent="-273408" algn="l" rtl="0">
              <a:spcBef>
                <a:spcPts val="0"/>
              </a:spcBef>
              <a:spcAft>
                <a:spcPts val="0"/>
              </a:spcAft>
              <a:buSzPct val="100000"/>
              <a:buChar char="-"/>
            </a:pPr>
            <a:r>
              <a:rPr lang="en" sz="1129"/>
              <a:t>Connecting again to Farm Viability</a:t>
            </a:r>
            <a:endParaRPr sz="1129"/>
          </a:p>
          <a:p>
            <a:pPr marL="0" lvl="0" indent="0" algn="l" rtl="0">
              <a:spcBef>
                <a:spcPts val="0"/>
              </a:spcBef>
              <a:spcAft>
                <a:spcPts val="0"/>
              </a:spcAft>
              <a:buNone/>
            </a:pPr>
            <a:endParaRPr sz="1000"/>
          </a:p>
          <a:p>
            <a:pPr marL="0" lvl="0" indent="0" algn="l" rtl="0">
              <a:spcBef>
                <a:spcPts val="0"/>
              </a:spcBef>
              <a:spcAft>
                <a:spcPts val="0"/>
              </a:spcAft>
              <a:buNone/>
            </a:pPr>
            <a:r>
              <a:rPr lang="en" sz="1640" b="1"/>
              <a:t>???</a:t>
            </a:r>
            <a:endParaRPr sz="1640" b="1"/>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
        <p:nvSpPr>
          <p:cNvPr id="101" name="Google Shape;101;p17"/>
          <p:cNvSpPr txBox="1">
            <a:spLocks noGrp="1"/>
          </p:cNvSpPr>
          <p:nvPr>
            <p:ph type="body" idx="2"/>
          </p:nvPr>
        </p:nvSpPr>
        <p:spPr>
          <a:xfrm>
            <a:off x="4832425"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Hopeful Outcome:</a:t>
            </a:r>
            <a:endParaRPr/>
          </a:p>
          <a:p>
            <a:pPr marL="457200" lvl="0" indent="-311150" algn="l" rtl="0">
              <a:spcBef>
                <a:spcPts val="1200"/>
              </a:spcBef>
              <a:spcAft>
                <a:spcPts val="0"/>
              </a:spcAft>
              <a:buSzPts val="1300"/>
              <a:buChar char="★"/>
            </a:pPr>
            <a:r>
              <a:rPr lang="en"/>
              <a:t>Fencing accessed to get cows out of the barn this fall-winter</a:t>
            </a:r>
            <a:endParaRPr/>
          </a:p>
          <a:p>
            <a:pPr marL="457200" lvl="0" indent="-311150" algn="l" rtl="0">
              <a:spcBef>
                <a:spcPts val="0"/>
              </a:spcBef>
              <a:spcAft>
                <a:spcPts val="0"/>
              </a:spcAft>
              <a:buSzPts val="1300"/>
              <a:buChar char="★"/>
            </a:pPr>
            <a:r>
              <a:rPr lang="en"/>
              <a:t>Access Loan for barn infrastructure</a:t>
            </a:r>
            <a:endParaRPr/>
          </a:p>
          <a:p>
            <a:pPr marL="457200" lvl="0" indent="-311150" algn="l" rtl="0">
              <a:spcBef>
                <a:spcPts val="0"/>
              </a:spcBef>
              <a:spcAft>
                <a:spcPts val="0"/>
              </a:spcAft>
              <a:buSzPts val="1300"/>
              <a:buChar char="★"/>
            </a:pPr>
            <a:r>
              <a:rPr lang="en"/>
              <a:t>Build Business/Viability Plan</a:t>
            </a:r>
            <a:endParaRPr/>
          </a:p>
          <a:p>
            <a:pPr marL="457200" lvl="0" indent="-311150" algn="l" rtl="0">
              <a:spcBef>
                <a:spcPts val="0"/>
              </a:spcBef>
              <a:spcAft>
                <a:spcPts val="0"/>
              </a:spcAft>
              <a:buSzPts val="1300"/>
              <a:buChar char="★"/>
            </a:pPr>
            <a:r>
              <a:rPr lang="en"/>
              <a:t>Apply for NRCS Grazing &amp; Farmstead Improvements (EQIP)</a:t>
            </a:r>
            <a:endParaRPr/>
          </a:p>
          <a:p>
            <a:pPr marL="457200" lvl="0" indent="-311150" algn="l" rtl="0">
              <a:spcBef>
                <a:spcPts val="0"/>
              </a:spcBef>
              <a:spcAft>
                <a:spcPts val="0"/>
              </a:spcAft>
              <a:buSzPts val="1300"/>
              <a:buChar char="★"/>
            </a:pPr>
            <a:r>
              <a:rPr lang="en"/>
              <a:t>Add State-supplemented EQIP Assist</a:t>
            </a:r>
            <a:endParaRPr/>
          </a:p>
          <a:p>
            <a:pPr marL="457200" lvl="0" indent="-311150" algn="l" rtl="0">
              <a:spcBef>
                <a:spcPts val="0"/>
              </a:spcBef>
              <a:spcAft>
                <a:spcPts val="0"/>
              </a:spcAft>
              <a:buSzPts val="1300"/>
              <a:buChar char="★"/>
            </a:pPr>
            <a:r>
              <a:rPr lang="en"/>
              <a:t>Install manure management system (pit, pad, or bedded pack)</a:t>
            </a:r>
            <a:endParaRPr/>
          </a:p>
          <a:p>
            <a:pPr marL="457200" lvl="0" indent="-311150" algn="l" rtl="0">
              <a:spcBef>
                <a:spcPts val="0"/>
              </a:spcBef>
              <a:spcAft>
                <a:spcPts val="0"/>
              </a:spcAft>
              <a:buSzPts val="1300"/>
              <a:buChar char="★"/>
            </a:pPr>
            <a:r>
              <a:rPr lang="en"/>
              <a:t>Access local food programs, Grow farmstand</a:t>
            </a:r>
            <a:endParaRPr/>
          </a:p>
          <a:p>
            <a:pPr marL="457200" lvl="0" indent="-311150" algn="l" rtl="0">
              <a:spcBef>
                <a:spcPts val="0"/>
              </a:spcBef>
              <a:spcAft>
                <a:spcPts val="0"/>
              </a:spcAft>
              <a:buSzPts val="1300"/>
              <a:buChar char="★"/>
            </a:pPr>
            <a:r>
              <a:rPr lang="en"/>
              <a:t>Diversification, Viability, Sustainability</a:t>
            </a:r>
            <a:endParaRPr/>
          </a:p>
        </p:txBody>
      </p:sp>
      <p:sp>
        <p:nvSpPr>
          <p:cNvPr id="102" name="Google Shape;102;p17"/>
          <p:cNvSpPr txBox="1"/>
          <p:nvPr/>
        </p:nvSpPr>
        <p:spPr>
          <a:xfrm>
            <a:off x="711950" y="4073175"/>
            <a:ext cx="3235200" cy="8886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457200" algn="l" rtl="0">
              <a:spcBef>
                <a:spcPts val="0"/>
              </a:spcBef>
              <a:spcAft>
                <a:spcPts val="0"/>
              </a:spcAft>
              <a:buNone/>
            </a:pPr>
            <a:r>
              <a:rPr lang="en" sz="700" b="1" u="sng">
                <a:solidFill>
                  <a:schemeClr val="dk1"/>
                </a:solidFill>
                <a:latin typeface="Average"/>
                <a:ea typeface="Average"/>
                <a:cs typeface="Average"/>
                <a:sym typeface="Average"/>
              </a:rPr>
              <a:t>White River Conservation District Staff Funding Sources:</a:t>
            </a:r>
            <a:endParaRPr sz="700" b="1" u="sng">
              <a:solidFill>
                <a:schemeClr val="dk1"/>
              </a:solidFill>
              <a:latin typeface="Average"/>
              <a:ea typeface="Average"/>
              <a:cs typeface="Average"/>
              <a:sym typeface="Average"/>
            </a:endParaRPr>
          </a:p>
          <a:p>
            <a:pPr marL="457200" lvl="0" indent="0" algn="l" rtl="0">
              <a:lnSpc>
                <a:spcPct val="115000"/>
              </a:lnSpc>
              <a:spcBef>
                <a:spcPts val="0"/>
              </a:spcBef>
              <a:spcAft>
                <a:spcPts val="0"/>
              </a:spcAft>
              <a:buNone/>
            </a:pPr>
            <a:r>
              <a:rPr lang="en" sz="660">
                <a:solidFill>
                  <a:schemeClr val="dk2"/>
                </a:solidFill>
                <a:latin typeface="Average"/>
                <a:ea typeface="Average"/>
                <a:cs typeface="Average"/>
                <a:sym typeface="Average"/>
              </a:rPr>
              <a:t>Total District TA visits in 2021 to date:  32</a:t>
            </a:r>
            <a:endParaRPr sz="660">
              <a:solidFill>
                <a:schemeClr val="dk2"/>
              </a:solidFill>
              <a:latin typeface="Average"/>
              <a:ea typeface="Average"/>
              <a:cs typeface="Average"/>
              <a:sym typeface="Average"/>
            </a:endParaRPr>
          </a:p>
          <a:p>
            <a:pPr marL="457200" lvl="0" indent="-273050" algn="l" rtl="0">
              <a:lnSpc>
                <a:spcPct val="115000"/>
              </a:lnSpc>
              <a:spcBef>
                <a:spcPts val="0"/>
              </a:spcBef>
              <a:spcAft>
                <a:spcPts val="0"/>
              </a:spcAft>
              <a:buClr>
                <a:schemeClr val="dk1"/>
              </a:buClr>
              <a:buSzPts val="700"/>
              <a:buFont typeface="Average"/>
              <a:buChar char="●"/>
            </a:pPr>
            <a:r>
              <a:rPr lang="en" sz="700" b="1">
                <a:solidFill>
                  <a:schemeClr val="dk1"/>
                </a:solidFill>
                <a:latin typeface="Average"/>
                <a:ea typeface="Average"/>
                <a:cs typeface="Average"/>
                <a:sym typeface="Average"/>
              </a:rPr>
              <a:t>Lisa Niccolai, Conservation Specialist  - RCPP NMP Program</a:t>
            </a:r>
            <a:endParaRPr sz="700" b="1">
              <a:solidFill>
                <a:schemeClr val="dk1"/>
              </a:solidFill>
              <a:latin typeface="Average"/>
              <a:ea typeface="Average"/>
              <a:cs typeface="Average"/>
              <a:sym typeface="Average"/>
            </a:endParaRPr>
          </a:p>
          <a:p>
            <a:pPr marL="457200" lvl="0" indent="-273050" algn="l" rtl="0">
              <a:lnSpc>
                <a:spcPct val="115000"/>
              </a:lnSpc>
              <a:spcBef>
                <a:spcPts val="0"/>
              </a:spcBef>
              <a:spcAft>
                <a:spcPts val="0"/>
              </a:spcAft>
              <a:buClr>
                <a:schemeClr val="dk1"/>
              </a:buClr>
              <a:buSzPts val="700"/>
              <a:buFont typeface="Average"/>
              <a:buChar char="●"/>
            </a:pPr>
            <a:r>
              <a:rPr lang="en" sz="700" b="1">
                <a:solidFill>
                  <a:schemeClr val="dk1"/>
                </a:solidFill>
                <a:latin typeface="Average"/>
                <a:ea typeface="Average"/>
                <a:cs typeface="Average"/>
                <a:sym typeface="Average"/>
              </a:rPr>
              <a:t>Amber Reed, Grazing Specialist - DBIC Transition to Grazing</a:t>
            </a:r>
            <a:endParaRPr sz="700" b="1">
              <a:solidFill>
                <a:schemeClr val="dk1"/>
              </a:solidFill>
              <a:latin typeface="Average"/>
              <a:ea typeface="Average"/>
              <a:cs typeface="Average"/>
              <a:sym typeface="Average"/>
            </a:endParaRPr>
          </a:p>
          <a:p>
            <a:pPr marL="457200" lvl="0" indent="-273050" algn="l" rtl="0">
              <a:lnSpc>
                <a:spcPct val="115000"/>
              </a:lnSpc>
              <a:spcBef>
                <a:spcPts val="0"/>
              </a:spcBef>
              <a:spcAft>
                <a:spcPts val="0"/>
              </a:spcAft>
              <a:buClr>
                <a:schemeClr val="dk1"/>
              </a:buClr>
              <a:buSzPts val="700"/>
              <a:buFont typeface="Average"/>
              <a:buChar char="●"/>
            </a:pPr>
            <a:r>
              <a:rPr lang="en" sz="700" b="1">
                <a:solidFill>
                  <a:schemeClr val="dk1"/>
                </a:solidFill>
                <a:latin typeface="Average"/>
                <a:ea typeface="Average"/>
                <a:cs typeface="Average"/>
                <a:sym typeface="Average"/>
              </a:rPr>
              <a:t>Lyle Nichols, Ag Outreach Coordinator - VAAFM AgCWIP </a:t>
            </a:r>
            <a:endParaRPr sz="700" b="1">
              <a:solidFill>
                <a:schemeClr val="dk1"/>
              </a:solidFill>
              <a:latin typeface="Average"/>
              <a:ea typeface="Average"/>
              <a:cs typeface="Average"/>
              <a:sym typeface="Average"/>
            </a:endParaRPr>
          </a:p>
          <a:p>
            <a:pPr marL="457200" lvl="0" indent="-273050" algn="l" rtl="0">
              <a:lnSpc>
                <a:spcPct val="115000"/>
              </a:lnSpc>
              <a:spcBef>
                <a:spcPts val="0"/>
              </a:spcBef>
              <a:spcAft>
                <a:spcPts val="0"/>
              </a:spcAft>
              <a:buClr>
                <a:schemeClr val="dk1"/>
              </a:buClr>
              <a:buSzPts val="700"/>
              <a:buFont typeface="Average"/>
              <a:buChar char="●"/>
            </a:pPr>
            <a:r>
              <a:rPr lang="en" sz="700" b="1">
                <a:solidFill>
                  <a:schemeClr val="dk1"/>
                </a:solidFill>
                <a:latin typeface="Average"/>
                <a:ea typeface="Average"/>
                <a:cs typeface="Average"/>
                <a:sym typeface="Average"/>
              </a:rPr>
              <a:t>Jennifer Byrne, District Manager - all of the above</a:t>
            </a:r>
            <a:endParaRPr sz="700">
              <a:solidFill>
                <a:schemeClr val="dk1"/>
              </a:solidFill>
              <a:latin typeface="Roboto"/>
              <a:ea typeface="Roboto"/>
              <a:cs typeface="Roboto"/>
              <a:sym typeface="Roboto"/>
            </a:endParaRPr>
          </a:p>
        </p:txBody>
      </p:sp>
      <p:sp>
        <p:nvSpPr>
          <p:cNvPr id="103" name="Google Shape;103;p17"/>
          <p:cNvSpPr txBox="1"/>
          <p:nvPr/>
        </p:nvSpPr>
        <p:spPr>
          <a:xfrm>
            <a:off x="4132750" y="193650"/>
            <a:ext cx="4931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Average"/>
                <a:ea typeface="Average"/>
                <a:cs typeface="Average"/>
                <a:sym typeface="Average"/>
              </a:rPr>
              <a:t>As early as 1935, USDA managers began to search for ways to extend conservation assistance to more farmers. They believed the solution was to establish democratically organized soil conservation districts to lead the conservation planning effort at the local level. Today, there are over 3,000 Conservation Districts across the country.  </a:t>
            </a:r>
            <a:endParaRPr sz="1000">
              <a:solidFill>
                <a:schemeClr val="lt1"/>
              </a:solidFill>
              <a:latin typeface="Average"/>
              <a:ea typeface="Average"/>
              <a:cs typeface="Average"/>
              <a:sym typeface="Average"/>
            </a:endParaRPr>
          </a:p>
          <a:p>
            <a:pPr marL="2286000" lvl="0" indent="-292100" algn="l" rtl="0">
              <a:spcBef>
                <a:spcPts val="0"/>
              </a:spcBef>
              <a:spcAft>
                <a:spcPts val="0"/>
              </a:spcAft>
              <a:buClr>
                <a:schemeClr val="lt1"/>
              </a:buClr>
              <a:buSzPts val="1000"/>
              <a:buFont typeface="Average"/>
              <a:buChar char="-"/>
            </a:pPr>
            <a:r>
              <a:rPr lang="en" sz="1000" u="sng">
                <a:solidFill>
                  <a:schemeClr val="hlink"/>
                </a:solidFill>
                <a:latin typeface="Average"/>
                <a:ea typeface="Average"/>
                <a:cs typeface="Average"/>
                <a:sym typeface="Average"/>
                <a:hlinkClick r:id="rId3"/>
              </a:rPr>
              <a:t>USDA-NRCS Brief History of Conservation</a:t>
            </a:r>
            <a:endParaRPr sz="1000">
              <a:solidFill>
                <a:schemeClr val="lt1"/>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Effect transition="in" filter="fade">
                                      <p:cBhvr>
                                        <p:cTn id="12" dur="1000"/>
                                        <p:tgtEl>
                                          <p:spTgt spid="1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1" end="1"/>
                                            </p:txEl>
                                          </p:spTgt>
                                        </p:tgtEl>
                                        <p:attrNameLst>
                                          <p:attrName>style.visibility</p:attrName>
                                        </p:attrNameLst>
                                      </p:cBhvr>
                                      <p:to>
                                        <p:strVal val="visible"/>
                                      </p:to>
                                    </p:set>
                                    <p:animEffect transition="in" filter="fade">
                                      <p:cBhvr>
                                        <p:cTn id="17" dur="1000"/>
                                        <p:tgtEl>
                                          <p:spTgt spid="1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2" end="2"/>
                                            </p:txEl>
                                          </p:spTgt>
                                        </p:tgtEl>
                                        <p:attrNameLst>
                                          <p:attrName>style.visibility</p:attrName>
                                        </p:attrNameLst>
                                      </p:cBhvr>
                                      <p:to>
                                        <p:strVal val="visible"/>
                                      </p:to>
                                    </p:set>
                                    <p:animEffect transition="in" filter="fade">
                                      <p:cBhvr>
                                        <p:cTn id="22" dur="1000"/>
                                        <p:tgtEl>
                                          <p:spTgt spid="10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3" end="3"/>
                                            </p:txEl>
                                          </p:spTgt>
                                        </p:tgtEl>
                                        <p:attrNameLst>
                                          <p:attrName>style.visibility</p:attrName>
                                        </p:attrNameLst>
                                      </p:cBhvr>
                                      <p:to>
                                        <p:strVal val="visible"/>
                                      </p:to>
                                    </p:set>
                                    <p:animEffect transition="in" filter="fade">
                                      <p:cBhvr>
                                        <p:cTn id="27" dur="1000"/>
                                        <p:tgtEl>
                                          <p:spTgt spid="10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4" end="4"/>
                                            </p:txEl>
                                          </p:spTgt>
                                        </p:tgtEl>
                                        <p:attrNameLst>
                                          <p:attrName>style.visibility</p:attrName>
                                        </p:attrNameLst>
                                      </p:cBhvr>
                                      <p:to>
                                        <p:strVal val="visible"/>
                                      </p:to>
                                    </p:set>
                                    <p:animEffect transition="in" filter="fade">
                                      <p:cBhvr>
                                        <p:cTn id="32" dur="1000"/>
                                        <p:tgtEl>
                                          <p:spTgt spid="10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5" end="5"/>
                                            </p:txEl>
                                          </p:spTgt>
                                        </p:tgtEl>
                                        <p:attrNameLst>
                                          <p:attrName>style.visibility</p:attrName>
                                        </p:attrNameLst>
                                      </p:cBhvr>
                                      <p:to>
                                        <p:strVal val="visible"/>
                                      </p:to>
                                    </p:set>
                                    <p:animEffect transition="in" filter="fade">
                                      <p:cBhvr>
                                        <p:cTn id="37" dur="1000"/>
                                        <p:tgtEl>
                                          <p:spTgt spid="10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6" end="6"/>
                                            </p:txEl>
                                          </p:spTgt>
                                        </p:tgtEl>
                                        <p:attrNameLst>
                                          <p:attrName>style.visibility</p:attrName>
                                        </p:attrNameLst>
                                      </p:cBhvr>
                                      <p:to>
                                        <p:strVal val="visible"/>
                                      </p:to>
                                    </p:set>
                                    <p:animEffect transition="in" filter="fade">
                                      <p:cBhvr>
                                        <p:cTn id="42" dur="1000"/>
                                        <p:tgtEl>
                                          <p:spTgt spid="10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7" end="7"/>
                                            </p:txEl>
                                          </p:spTgt>
                                        </p:tgtEl>
                                        <p:attrNameLst>
                                          <p:attrName>style.visibility</p:attrName>
                                        </p:attrNameLst>
                                      </p:cBhvr>
                                      <p:to>
                                        <p:strVal val="visible"/>
                                      </p:to>
                                    </p:set>
                                    <p:animEffect transition="in" filter="fade">
                                      <p:cBhvr>
                                        <p:cTn id="47" dur="1000"/>
                                        <p:tgtEl>
                                          <p:spTgt spid="10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xEl>
                                              <p:pRg st="8" end="8"/>
                                            </p:txEl>
                                          </p:spTgt>
                                        </p:tgtEl>
                                        <p:attrNameLst>
                                          <p:attrName>style.visibility</p:attrName>
                                        </p:attrNameLst>
                                      </p:cBhvr>
                                      <p:to>
                                        <p:strVal val="visible"/>
                                      </p:to>
                                    </p:set>
                                    <p:animEffect transition="in" filter="fade">
                                      <p:cBhvr>
                                        <p:cTn id="52" dur="1000"/>
                                        <p:tgtEl>
                                          <p:spTgt spid="10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1000"/>
                                        <p:tgtEl>
                                          <p:spTgt spid="10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PES Working Group Legislative Charges</a:t>
            </a:r>
            <a:endParaRPr/>
          </a:p>
        </p:txBody>
      </p:sp>
      <p:sp>
        <p:nvSpPr>
          <p:cNvPr id="109" name="Google Shape;109;p18"/>
          <p:cNvSpPr txBox="1"/>
          <p:nvPr/>
        </p:nvSpPr>
        <p:spPr>
          <a:xfrm>
            <a:off x="453675" y="1552575"/>
            <a:ext cx="7924200" cy="3232500"/>
          </a:xfrm>
          <a:prstGeom prst="rect">
            <a:avLst/>
          </a:prstGeom>
          <a:noFill/>
          <a:ln>
            <a:noFill/>
          </a:ln>
        </p:spPr>
        <p:txBody>
          <a:bodyPr spcFirstLastPara="1" wrap="square" lIns="91425" tIns="91425" rIns="91425" bIns="91425" anchor="t" anchorCtr="0">
            <a:spAutoFit/>
          </a:bodyPr>
          <a:lstStyle/>
          <a:p>
            <a:pPr marL="457200" lvl="0" indent="0" algn="l" rtl="0">
              <a:spcBef>
                <a:spcPts val="1200"/>
              </a:spcBef>
              <a:spcAft>
                <a:spcPts val="0"/>
              </a:spcAft>
              <a:buNone/>
            </a:pPr>
            <a:r>
              <a:rPr lang="en">
                <a:latin typeface="Times New Roman"/>
                <a:ea typeface="Times New Roman"/>
                <a:cs typeface="Times New Roman"/>
                <a:sym typeface="Times New Roman"/>
              </a:rPr>
              <a:t>1. Identify agricultural standards or practices that farmers can implement that improve soil health, enhance crop resilience, increase carbon storage and stormwater storage capacity, and reduce agricultural runoff to waters;</a:t>
            </a:r>
            <a:endParaRPr>
              <a:latin typeface="Times New Roman"/>
              <a:ea typeface="Times New Roman"/>
              <a:cs typeface="Times New Roman"/>
              <a:sym typeface="Times New Roman"/>
            </a:endParaRPr>
          </a:p>
          <a:p>
            <a:pPr marL="457200" lvl="0" indent="38100" algn="l" rtl="0">
              <a:spcBef>
                <a:spcPts val="1200"/>
              </a:spcBef>
              <a:spcAft>
                <a:spcPts val="0"/>
              </a:spcAft>
              <a:buNone/>
            </a:pPr>
            <a:r>
              <a:rPr lang="en">
                <a:latin typeface="Times New Roman"/>
                <a:ea typeface="Times New Roman"/>
                <a:cs typeface="Times New Roman"/>
                <a:sym typeface="Times New Roman"/>
              </a:rPr>
              <a:t>2. </a:t>
            </a:r>
            <a:r>
              <a:rPr lang="en" b="1">
                <a:latin typeface="Times New Roman"/>
                <a:ea typeface="Times New Roman"/>
                <a:cs typeface="Times New Roman"/>
                <a:sym typeface="Times New Roman"/>
              </a:rPr>
              <a:t>Recommend existing financial incentives available to farmers that could be modified or amended </a:t>
            </a:r>
            <a:r>
              <a:rPr lang="en">
                <a:latin typeface="Times New Roman"/>
                <a:ea typeface="Times New Roman"/>
                <a:cs typeface="Times New Roman"/>
                <a:sym typeface="Times New Roman"/>
              </a:rPr>
              <a:t>to incentivize implementation of the agricultural standards identified under subdivision (1) of this subsection or incentivize the reclamation or preservation of wetlands and floodplains; </a:t>
            </a:r>
            <a:endParaRPr>
              <a:latin typeface="Times New Roman"/>
              <a:ea typeface="Times New Roman"/>
              <a:cs typeface="Times New Roman"/>
              <a:sym typeface="Times New Roman"/>
            </a:endParaRPr>
          </a:p>
          <a:p>
            <a:pPr marL="457200" lvl="0" indent="0" algn="l" rtl="0">
              <a:spcBef>
                <a:spcPts val="1200"/>
              </a:spcBef>
              <a:spcAft>
                <a:spcPts val="0"/>
              </a:spcAft>
              <a:buNone/>
            </a:pPr>
            <a:r>
              <a:rPr lang="en">
                <a:latin typeface="Times New Roman"/>
                <a:ea typeface="Times New Roman"/>
                <a:cs typeface="Times New Roman"/>
                <a:sym typeface="Times New Roman"/>
              </a:rPr>
              <a:t>3. Propose new financial incentives, including a source of revenue, for implementation of the agricultural standards identified under subdivision (1) of this subsection </a:t>
            </a:r>
            <a:r>
              <a:rPr lang="en" b="1">
                <a:latin typeface="Times New Roman"/>
                <a:ea typeface="Times New Roman"/>
                <a:cs typeface="Times New Roman"/>
                <a:sym typeface="Times New Roman"/>
              </a:rPr>
              <a:t>if existing financial incentives are inadequate </a:t>
            </a:r>
            <a:r>
              <a:rPr lang="en">
                <a:latin typeface="Times New Roman"/>
                <a:ea typeface="Times New Roman"/>
                <a:cs typeface="Times New Roman"/>
                <a:sym typeface="Times New Roman"/>
              </a:rPr>
              <a:t>or if the goal of implementation of the agricultural standards would be better served by a new financial incentive; and</a:t>
            </a:r>
            <a:endParaRPr>
              <a:latin typeface="Times New Roman"/>
              <a:ea typeface="Times New Roman"/>
              <a:cs typeface="Times New Roman"/>
              <a:sym typeface="Times New Roman"/>
            </a:endParaRPr>
          </a:p>
          <a:p>
            <a:pPr marL="457200" lvl="0" indent="38100" algn="l" rtl="0">
              <a:spcBef>
                <a:spcPts val="1200"/>
              </a:spcBef>
              <a:spcAft>
                <a:spcPts val="800"/>
              </a:spcAft>
              <a:buNone/>
            </a:pPr>
            <a:r>
              <a:rPr lang="en">
                <a:latin typeface="Times New Roman"/>
                <a:ea typeface="Times New Roman"/>
                <a:cs typeface="Times New Roman"/>
                <a:sym typeface="Times New Roman"/>
              </a:rPr>
              <a:t>4. Recommend legislative changes that may be required to implement any financial incentive recommended or proposed in the report.</a:t>
            </a:r>
            <a:endParaRPr sz="16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25" y="184200"/>
            <a:ext cx="8520600" cy="94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Vermont Agriculture Water Quality Partnership </a:t>
            </a:r>
            <a:r>
              <a:rPr lang="en" sz="1466"/>
              <a:t>(VAWQP) </a:t>
            </a:r>
            <a:endParaRPr sz="1466"/>
          </a:p>
          <a:p>
            <a:pPr marL="0" lvl="0" indent="0" algn="l" rtl="0">
              <a:spcBef>
                <a:spcPts val="0"/>
              </a:spcBef>
              <a:spcAft>
                <a:spcPts val="0"/>
              </a:spcAft>
              <a:buNone/>
            </a:pPr>
            <a:r>
              <a:rPr lang="en"/>
              <a:t>Regional Meetings</a:t>
            </a:r>
            <a:endParaRPr/>
          </a:p>
        </p:txBody>
      </p:sp>
      <p:sp>
        <p:nvSpPr>
          <p:cNvPr id="115" name="Google Shape;115;p19"/>
          <p:cNvSpPr txBox="1">
            <a:spLocks noGrp="1"/>
          </p:cNvSpPr>
          <p:nvPr>
            <p:ph type="body" idx="1"/>
          </p:nvPr>
        </p:nvSpPr>
        <p:spPr>
          <a:xfrm>
            <a:off x="200225" y="1505700"/>
            <a:ext cx="4466400" cy="34389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sz="1200"/>
              <a:t>Hosted by VT Conservation Districts across 5 regions</a:t>
            </a:r>
            <a:endParaRPr sz="1200"/>
          </a:p>
          <a:p>
            <a:pPr marL="457200" lvl="0" indent="-304800" algn="l" rtl="0">
              <a:spcBef>
                <a:spcPts val="0"/>
              </a:spcBef>
              <a:spcAft>
                <a:spcPts val="0"/>
              </a:spcAft>
              <a:buSzPts val="1200"/>
              <a:buChar char="❖"/>
            </a:pPr>
            <a:r>
              <a:rPr lang="en" sz="1200"/>
              <a:t>First SE Regional Meeting held 9/29/21</a:t>
            </a:r>
            <a:endParaRPr sz="1200"/>
          </a:p>
          <a:p>
            <a:pPr marL="914400" lvl="1" indent="-292100" algn="l" rtl="0">
              <a:spcBef>
                <a:spcPts val="0"/>
              </a:spcBef>
              <a:spcAft>
                <a:spcPts val="0"/>
              </a:spcAft>
              <a:buSzPts val="1000"/>
              <a:buChar char="➢"/>
            </a:pPr>
            <a:r>
              <a:rPr lang="en" sz="1000"/>
              <a:t>VAWQP Partner Participants</a:t>
            </a:r>
            <a:endParaRPr sz="1000"/>
          </a:p>
          <a:p>
            <a:pPr marL="1371600" lvl="2" indent="-285750" algn="l" rtl="0">
              <a:spcBef>
                <a:spcPts val="0"/>
              </a:spcBef>
              <a:spcAft>
                <a:spcPts val="0"/>
              </a:spcAft>
              <a:buSzPts val="900"/>
              <a:buChar char="■"/>
            </a:pPr>
            <a:r>
              <a:rPr lang="en" sz="900"/>
              <a:t>NRCS Field Staff (3 counties)</a:t>
            </a:r>
            <a:endParaRPr sz="900"/>
          </a:p>
          <a:p>
            <a:pPr marL="1371600" lvl="2" indent="-285750" algn="l" rtl="0">
              <a:spcBef>
                <a:spcPts val="0"/>
              </a:spcBef>
              <a:spcAft>
                <a:spcPts val="0"/>
              </a:spcAft>
              <a:buSzPts val="900"/>
              <a:buChar char="■"/>
            </a:pPr>
            <a:r>
              <a:rPr lang="en" sz="900"/>
              <a:t>Conservation District Staff </a:t>
            </a:r>
            <a:endParaRPr sz="900"/>
          </a:p>
          <a:p>
            <a:pPr marL="1371600" lvl="2" indent="-285750" algn="l" rtl="0">
              <a:spcBef>
                <a:spcPts val="0"/>
              </a:spcBef>
              <a:spcAft>
                <a:spcPts val="0"/>
              </a:spcAft>
              <a:buSzPts val="900"/>
              <a:buChar char="■"/>
            </a:pPr>
            <a:r>
              <a:rPr lang="en" sz="900"/>
              <a:t>FSA County Office Staff</a:t>
            </a:r>
            <a:endParaRPr sz="900"/>
          </a:p>
          <a:p>
            <a:pPr marL="1371600" lvl="2" indent="-285750" algn="l" rtl="0">
              <a:spcBef>
                <a:spcPts val="0"/>
              </a:spcBef>
              <a:spcAft>
                <a:spcPts val="0"/>
              </a:spcAft>
              <a:buSzPts val="900"/>
              <a:buChar char="■"/>
            </a:pPr>
            <a:r>
              <a:rPr lang="en" sz="900"/>
              <a:t>VAAFM Farm Inspector</a:t>
            </a:r>
            <a:endParaRPr sz="900"/>
          </a:p>
          <a:p>
            <a:pPr marL="1371600" lvl="2" indent="-285750" algn="l" rtl="0">
              <a:spcBef>
                <a:spcPts val="0"/>
              </a:spcBef>
              <a:spcAft>
                <a:spcPts val="0"/>
              </a:spcAft>
              <a:buSzPts val="900"/>
              <a:buChar char="■"/>
            </a:pPr>
            <a:r>
              <a:rPr lang="en" sz="900"/>
              <a:t>DEC Watershed Planners</a:t>
            </a:r>
            <a:endParaRPr sz="900"/>
          </a:p>
          <a:p>
            <a:pPr marL="1371600" lvl="2" indent="-285750" algn="l" rtl="0">
              <a:spcBef>
                <a:spcPts val="0"/>
              </a:spcBef>
              <a:spcAft>
                <a:spcPts val="0"/>
              </a:spcAft>
              <a:buSzPts val="900"/>
              <a:buChar char="■"/>
            </a:pPr>
            <a:r>
              <a:rPr lang="en" sz="900"/>
              <a:t>UVM Extension Agents &amp; UVM Risk Management Advisor</a:t>
            </a:r>
            <a:endParaRPr sz="900"/>
          </a:p>
          <a:p>
            <a:pPr marL="1371600" lvl="2" indent="-285750" algn="l" rtl="0">
              <a:spcBef>
                <a:spcPts val="0"/>
              </a:spcBef>
              <a:spcAft>
                <a:spcPts val="0"/>
              </a:spcAft>
              <a:buSzPts val="900"/>
              <a:buChar char="■"/>
            </a:pPr>
            <a:r>
              <a:rPr lang="en" sz="900"/>
              <a:t>VHCB (invited)</a:t>
            </a:r>
            <a:endParaRPr sz="900"/>
          </a:p>
          <a:p>
            <a:pPr marL="914400" lvl="1" indent="-292100" algn="l" rtl="0">
              <a:spcBef>
                <a:spcPts val="0"/>
              </a:spcBef>
              <a:spcAft>
                <a:spcPts val="0"/>
              </a:spcAft>
              <a:buSzPts val="1000"/>
              <a:buChar char="➢"/>
            </a:pPr>
            <a:r>
              <a:rPr lang="en" sz="1000"/>
              <a:t>Other Partner Participants:</a:t>
            </a:r>
            <a:endParaRPr sz="1000"/>
          </a:p>
          <a:p>
            <a:pPr marL="1371600" lvl="2" indent="-285750" algn="l" rtl="0">
              <a:spcBef>
                <a:spcPts val="0"/>
              </a:spcBef>
              <a:spcAft>
                <a:spcPts val="0"/>
              </a:spcAft>
              <a:buSzPts val="900"/>
              <a:buChar char="■"/>
            </a:pPr>
            <a:r>
              <a:rPr lang="en" sz="900"/>
              <a:t>NOFA Vermont</a:t>
            </a:r>
            <a:endParaRPr sz="900"/>
          </a:p>
          <a:p>
            <a:pPr marL="1371600" lvl="2" indent="-285750" algn="l" rtl="0">
              <a:spcBef>
                <a:spcPts val="0"/>
              </a:spcBef>
              <a:spcAft>
                <a:spcPts val="0"/>
              </a:spcAft>
              <a:buSzPts val="900"/>
              <a:buChar char="■"/>
            </a:pPr>
            <a:r>
              <a:rPr lang="en" sz="900"/>
              <a:t>Rural Vermont</a:t>
            </a:r>
            <a:endParaRPr sz="900"/>
          </a:p>
          <a:p>
            <a:pPr marL="1371600" lvl="2" indent="-285750" algn="l" rtl="0">
              <a:spcBef>
                <a:spcPts val="0"/>
              </a:spcBef>
              <a:spcAft>
                <a:spcPts val="0"/>
              </a:spcAft>
              <a:buSzPts val="900"/>
              <a:buChar char="■"/>
            </a:pPr>
            <a:r>
              <a:rPr lang="en" sz="900"/>
              <a:t>VT Healthy Soils Coalition</a:t>
            </a:r>
            <a:endParaRPr sz="900"/>
          </a:p>
          <a:p>
            <a:pPr marL="1371600" lvl="2" indent="-285750" algn="l" rtl="0">
              <a:spcBef>
                <a:spcPts val="0"/>
              </a:spcBef>
              <a:spcAft>
                <a:spcPts val="0"/>
              </a:spcAft>
              <a:buSzPts val="900"/>
              <a:buChar char="■"/>
            </a:pPr>
            <a:r>
              <a:rPr lang="en" sz="900"/>
              <a:t>Vital Communities</a:t>
            </a:r>
            <a:endParaRPr sz="900"/>
          </a:p>
          <a:p>
            <a:pPr marL="1371600" lvl="2" indent="-285750" algn="l" rtl="0">
              <a:spcBef>
                <a:spcPts val="0"/>
              </a:spcBef>
              <a:spcAft>
                <a:spcPts val="0"/>
              </a:spcAft>
              <a:buSzPts val="900"/>
              <a:buChar char="■"/>
            </a:pPr>
            <a:r>
              <a:rPr lang="en" sz="900"/>
              <a:t>White River Partnership (watershed group)</a:t>
            </a:r>
            <a:endParaRPr sz="900"/>
          </a:p>
          <a:p>
            <a:pPr marL="1371600" lvl="2" indent="-285750" algn="l" rtl="0">
              <a:spcBef>
                <a:spcPts val="0"/>
              </a:spcBef>
              <a:spcAft>
                <a:spcPts val="0"/>
              </a:spcAft>
              <a:buSzPts val="900"/>
              <a:buChar char="■"/>
            </a:pPr>
            <a:r>
              <a:rPr lang="en" sz="900"/>
              <a:t>Conservation Commissions</a:t>
            </a:r>
            <a:endParaRPr sz="900"/>
          </a:p>
          <a:p>
            <a:pPr marL="1371600" lvl="0" indent="0" algn="l" rtl="0">
              <a:spcBef>
                <a:spcPts val="0"/>
              </a:spcBef>
              <a:spcAft>
                <a:spcPts val="0"/>
              </a:spcAft>
              <a:buNone/>
            </a:pPr>
            <a:endParaRPr sz="900"/>
          </a:p>
          <a:p>
            <a:pPr marL="457200" lvl="0" indent="-285750" algn="l" rtl="0">
              <a:spcBef>
                <a:spcPts val="0"/>
              </a:spcBef>
              <a:spcAft>
                <a:spcPts val="0"/>
              </a:spcAft>
              <a:buSzPts val="900"/>
              <a:buChar char="❖"/>
            </a:pPr>
            <a:r>
              <a:rPr lang="en" sz="900"/>
              <a:t>Key Takeaway:  Excited for opportunity to closely connect and collaborate</a:t>
            </a:r>
            <a:endParaRPr sz="900"/>
          </a:p>
        </p:txBody>
      </p:sp>
      <p:sp>
        <p:nvSpPr>
          <p:cNvPr id="116" name="Google Shape;116;p19"/>
          <p:cNvSpPr txBox="1">
            <a:spLocks noGrp="1"/>
          </p:cNvSpPr>
          <p:nvPr>
            <p:ph type="body" idx="2"/>
          </p:nvPr>
        </p:nvSpPr>
        <p:spPr>
          <a:xfrm>
            <a:off x="4832400" y="1505700"/>
            <a:ext cx="4055700" cy="2043000"/>
          </a:xfrm>
          <a:prstGeom prst="rect">
            <a:avLst/>
          </a:prstGeom>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Font typeface="Average"/>
              <a:buChar char="❖"/>
            </a:pPr>
            <a:r>
              <a:rPr lang="en" sz="1200">
                <a:latin typeface="Average"/>
                <a:ea typeface="Average"/>
                <a:cs typeface="Average"/>
                <a:sym typeface="Average"/>
              </a:rPr>
              <a:t>Next SE Regional Meeting: 12/07/21</a:t>
            </a:r>
            <a:endParaRPr sz="1200">
              <a:latin typeface="Average"/>
              <a:ea typeface="Average"/>
              <a:cs typeface="Average"/>
              <a:sym typeface="Average"/>
            </a:endParaRPr>
          </a:p>
          <a:p>
            <a:pPr marL="457200" lvl="0" indent="-304800" algn="l" rtl="0">
              <a:lnSpc>
                <a:spcPct val="115000"/>
              </a:lnSpc>
              <a:spcBef>
                <a:spcPts val="0"/>
              </a:spcBef>
              <a:spcAft>
                <a:spcPts val="0"/>
              </a:spcAft>
              <a:buSzPts val="1200"/>
              <a:buFont typeface="Average"/>
              <a:buChar char="❖"/>
            </a:pPr>
            <a:r>
              <a:rPr lang="en" sz="1200">
                <a:latin typeface="Average"/>
                <a:ea typeface="Average"/>
                <a:cs typeface="Average"/>
                <a:sym typeface="Average"/>
              </a:rPr>
              <a:t>Hosting break-out discussions with field staff on Programs and CSP+ proposal</a:t>
            </a:r>
            <a:endParaRPr sz="1200">
              <a:latin typeface="Average"/>
              <a:ea typeface="Average"/>
              <a:cs typeface="Average"/>
              <a:sym typeface="Average"/>
            </a:endParaRPr>
          </a:p>
          <a:p>
            <a:pPr marL="914400" lvl="1" indent="-298450" algn="l" rtl="0">
              <a:lnSpc>
                <a:spcPct val="115000"/>
              </a:lnSpc>
              <a:spcBef>
                <a:spcPts val="0"/>
              </a:spcBef>
              <a:spcAft>
                <a:spcPts val="0"/>
              </a:spcAft>
              <a:buSzPts val="1100"/>
              <a:buFont typeface="Average"/>
              <a:buChar char="➢"/>
            </a:pPr>
            <a:r>
              <a:rPr lang="en">
                <a:latin typeface="Average"/>
                <a:ea typeface="Average"/>
                <a:cs typeface="Average"/>
                <a:sym typeface="Average"/>
              </a:rPr>
              <a:t>Examples of Questions:</a:t>
            </a:r>
            <a:endParaRPr>
              <a:latin typeface="Average"/>
              <a:ea typeface="Average"/>
              <a:cs typeface="Average"/>
              <a:sym typeface="Average"/>
            </a:endParaRPr>
          </a:p>
          <a:p>
            <a:pPr marL="1371600" lvl="2" indent="-285750" algn="l" rtl="0">
              <a:lnSpc>
                <a:spcPct val="115000"/>
              </a:lnSpc>
              <a:spcBef>
                <a:spcPts val="0"/>
              </a:spcBef>
              <a:spcAft>
                <a:spcPts val="0"/>
              </a:spcAft>
              <a:buSzPts val="900"/>
              <a:buFont typeface="Average"/>
              <a:buChar char="■"/>
            </a:pPr>
            <a:r>
              <a:rPr lang="en" sz="900">
                <a:latin typeface="Average"/>
                <a:ea typeface="Average"/>
                <a:cs typeface="Average"/>
                <a:sym typeface="Average"/>
              </a:rPr>
              <a:t>What are the biggest hurdles in administering conservation programs?</a:t>
            </a:r>
            <a:endParaRPr sz="900">
              <a:latin typeface="Average"/>
              <a:ea typeface="Average"/>
              <a:cs typeface="Average"/>
              <a:sym typeface="Average"/>
            </a:endParaRPr>
          </a:p>
          <a:p>
            <a:pPr marL="1371600" lvl="2" indent="-285750" algn="l" rtl="0">
              <a:lnSpc>
                <a:spcPct val="115000"/>
              </a:lnSpc>
              <a:spcBef>
                <a:spcPts val="0"/>
              </a:spcBef>
              <a:spcAft>
                <a:spcPts val="0"/>
              </a:spcAft>
              <a:buSzPts val="900"/>
              <a:buFont typeface="Average"/>
              <a:buChar char="■"/>
            </a:pPr>
            <a:r>
              <a:rPr lang="en" sz="900">
                <a:latin typeface="Average"/>
                <a:ea typeface="Average"/>
                <a:cs typeface="Average"/>
                <a:sym typeface="Average"/>
              </a:rPr>
              <a:t>What types of farms seem poorly suited for CSP?</a:t>
            </a:r>
            <a:endParaRPr sz="900">
              <a:latin typeface="Average"/>
              <a:ea typeface="Average"/>
              <a:cs typeface="Average"/>
              <a:sym typeface="Average"/>
            </a:endParaRPr>
          </a:p>
          <a:p>
            <a:pPr marL="1371600" lvl="2" indent="-285750" algn="l" rtl="0">
              <a:lnSpc>
                <a:spcPct val="115000"/>
              </a:lnSpc>
              <a:spcBef>
                <a:spcPts val="0"/>
              </a:spcBef>
              <a:spcAft>
                <a:spcPts val="0"/>
              </a:spcAft>
              <a:buSzPts val="900"/>
              <a:buFont typeface="Average"/>
              <a:buChar char="■"/>
            </a:pPr>
            <a:r>
              <a:rPr lang="en" sz="900">
                <a:latin typeface="Average"/>
                <a:ea typeface="Average"/>
                <a:cs typeface="Average"/>
                <a:sym typeface="Average"/>
              </a:rPr>
              <a:t>Where do state and federal programs work well together? Where do they clash?</a:t>
            </a:r>
            <a:endParaRPr sz="900">
              <a:latin typeface="Average"/>
              <a:ea typeface="Average"/>
              <a:cs typeface="Average"/>
              <a:sym typeface="Average"/>
            </a:endParaRPr>
          </a:p>
          <a:p>
            <a:pPr marL="1371600" lvl="2" indent="-285750" algn="l" rtl="0">
              <a:lnSpc>
                <a:spcPct val="115000"/>
              </a:lnSpc>
              <a:spcBef>
                <a:spcPts val="0"/>
              </a:spcBef>
              <a:spcAft>
                <a:spcPts val="0"/>
              </a:spcAft>
              <a:buSzPts val="900"/>
              <a:buFont typeface="Average"/>
              <a:buChar char="■"/>
            </a:pPr>
            <a:r>
              <a:rPr lang="en" sz="900">
                <a:latin typeface="Average"/>
                <a:ea typeface="Average"/>
                <a:cs typeface="Average"/>
                <a:sym typeface="Average"/>
              </a:rPr>
              <a:t>What bottlenecks exist in your work?</a:t>
            </a:r>
            <a:endParaRPr sz="900"/>
          </a:p>
        </p:txBody>
      </p:sp>
      <p:sp>
        <p:nvSpPr>
          <p:cNvPr id="117" name="Google Shape;117;p19"/>
          <p:cNvSpPr txBox="1"/>
          <p:nvPr/>
        </p:nvSpPr>
        <p:spPr>
          <a:xfrm>
            <a:off x="5005850" y="3464950"/>
            <a:ext cx="3995700" cy="1556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200">
                <a:solidFill>
                  <a:schemeClr val="dk1"/>
                </a:solidFill>
                <a:latin typeface="Roboto"/>
                <a:ea typeface="Roboto"/>
                <a:cs typeface="Roboto"/>
                <a:sym typeface="Roboto"/>
              </a:rPr>
              <a:t>Opportunity:  </a:t>
            </a:r>
            <a:endParaRPr sz="1200">
              <a:solidFill>
                <a:schemeClr val="dk1"/>
              </a:solidFill>
              <a:latin typeface="Roboto"/>
              <a:ea typeface="Roboto"/>
              <a:cs typeface="Roboto"/>
              <a:sym typeface="Roboto"/>
            </a:endParaRPr>
          </a:p>
          <a:p>
            <a:pPr marL="457200" lvl="0" indent="-285750" algn="l" rtl="0">
              <a:lnSpc>
                <a:spcPct val="115000"/>
              </a:lnSpc>
              <a:spcBef>
                <a:spcPts val="0"/>
              </a:spcBef>
              <a:spcAft>
                <a:spcPts val="0"/>
              </a:spcAft>
              <a:buClr>
                <a:schemeClr val="dk1"/>
              </a:buClr>
              <a:buSzPts val="900"/>
              <a:buFont typeface="Average"/>
              <a:buChar char="❏"/>
            </a:pPr>
            <a:r>
              <a:rPr lang="en" sz="900">
                <a:solidFill>
                  <a:schemeClr val="dk1"/>
                </a:solidFill>
                <a:latin typeface="Average"/>
                <a:ea typeface="Average"/>
                <a:cs typeface="Average"/>
                <a:sym typeface="Average"/>
              </a:rPr>
              <a:t>PES Working Group / Climate Council are invited to co-design questions for field staff discussions</a:t>
            </a:r>
            <a:endParaRPr sz="900">
              <a:solidFill>
                <a:schemeClr val="dk1"/>
              </a:solidFill>
              <a:latin typeface="Average"/>
              <a:ea typeface="Average"/>
              <a:cs typeface="Average"/>
              <a:sym typeface="Average"/>
            </a:endParaRPr>
          </a:p>
          <a:p>
            <a:pPr marL="457200" lvl="0" indent="-285750" algn="l" rtl="0">
              <a:lnSpc>
                <a:spcPct val="115000"/>
              </a:lnSpc>
              <a:spcBef>
                <a:spcPts val="0"/>
              </a:spcBef>
              <a:spcAft>
                <a:spcPts val="0"/>
              </a:spcAft>
              <a:buClr>
                <a:schemeClr val="dk1"/>
              </a:buClr>
              <a:buSzPts val="900"/>
              <a:buFont typeface="Average"/>
              <a:buChar char="❏"/>
            </a:pPr>
            <a:r>
              <a:rPr lang="en" sz="900">
                <a:solidFill>
                  <a:schemeClr val="dk1"/>
                </a:solidFill>
                <a:latin typeface="Average"/>
                <a:ea typeface="Average"/>
                <a:cs typeface="Average"/>
                <a:sym typeface="Average"/>
              </a:rPr>
              <a:t>Conservation Districts can host identical discussions throughout the 5 VAWQP regions</a:t>
            </a:r>
            <a:endParaRPr sz="900">
              <a:solidFill>
                <a:schemeClr val="dk1"/>
              </a:solidFill>
              <a:latin typeface="Average"/>
              <a:ea typeface="Average"/>
              <a:cs typeface="Average"/>
              <a:sym typeface="Average"/>
            </a:endParaRPr>
          </a:p>
          <a:p>
            <a:pPr marL="457200" lvl="0" indent="-285750" algn="l" rtl="0">
              <a:lnSpc>
                <a:spcPct val="115000"/>
              </a:lnSpc>
              <a:spcBef>
                <a:spcPts val="0"/>
              </a:spcBef>
              <a:spcAft>
                <a:spcPts val="0"/>
              </a:spcAft>
              <a:buClr>
                <a:schemeClr val="dk1"/>
              </a:buClr>
              <a:buSzPts val="900"/>
              <a:buFont typeface="Roboto"/>
              <a:buChar char="❏"/>
            </a:pPr>
            <a:r>
              <a:rPr lang="en" sz="900">
                <a:solidFill>
                  <a:schemeClr val="dk1"/>
                </a:solidFill>
                <a:latin typeface="Average"/>
                <a:ea typeface="Average"/>
                <a:cs typeface="Average"/>
                <a:sym typeface="Average"/>
              </a:rPr>
              <a:t>PES contractors may utilize qualitative data to identify barriers, improvements &amp; recommendations for state-supplemented CSP+ </a:t>
            </a:r>
            <a:endParaRPr sz="900">
              <a:solidFill>
                <a:schemeClr val="dk1"/>
              </a:solidFill>
              <a:latin typeface="Average"/>
              <a:ea typeface="Average"/>
              <a:cs typeface="Average"/>
              <a:sym typeface="Average"/>
            </a:endParaRPr>
          </a:p>
          <a:p>
            <a:pPr marL="457200" lvl="0" indent="-285750" algn="l" rtl="0">
              <a:lnSpc>
                <a:spcPct val="115000"/>
              </a:lnSpc>
              <a:spcBef>
                <a:spcPts val="0"/>
              </a:spcBef>
              <a:spcAft>
                <a:spcPts val="0"/>
              </a:spcAft>
              <a:buClr>
                <a:schemeClr val="dk1"/>
              </a:buClr>
              <a:buSzPts val="900"/>
              <a:buFont typeface="Average"/>
              <a:buChar char="❏"/>
            </a:pPr>
            <a:r>
              <a:rPr lang="en" sz="900">
                <a:solidFill>
                  <a:schemeClr val="dk1"/>
                </a:solidFill>
                <a:latin typeface="Average"/>
                <a:ea typeface="Average"/>
                <a:cs typeface="Average"/>
                <a:sym typeface="Average"/>
              </a:rPr>
              <a:t>Iterative process to fulfill Legislative Charge #2</a:t>
            </a:r>
            <a:endParaRPr sz="900">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0" end="0"/>
                                            </p:txEl>
                                          </p:spTgt>
                                        </p:tgtEl>
                                        <p:attrNameLst>
                                          <p:attrName>style.visibility</p:attrName>
                                        </p:attrNameLst>
                                      </p:cBhvr>
                                      <p:to>
                                        <p:strVal val="visible"/>
                                      </p:to>
                                    </p:set>
                                    <p:animEffect transition="in" filter="fade">
                                      <p:cBhvr>
                                        <p:cTn id="17" dur="1000"/>
                                        <p:tgtEl>
                                          <p:spTgt spid="1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1" end="1"/>
                                            </p:txEl>
                                          </p:spTgt>
                                        </p:tgtEl>
                                        <p:attrNameLst>
                                          <p:attrName>style.visibility</p:attrName>
                                        </p:attrNameLst>
                                      </p:cBhvr>
                                      <p:to>
                                        <p:strVal val="visible"/>
                                      </p:to>
                                    </p:set>
                                    <p:animEffect transition="in" filter="fade">
                                      <p:cBhvr>
                                        <p:cTn id="22" dur="1000"/>
                                        <p:tgtEl>
                                          <p:spTgt spid="1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2" end="2"/>
                                            </p:txEl>
                                          </p:spTgt>
                                        </p:tgtEl>
                                        <p:attrNameLst>
                                          <p:attrName>style.visibility</p:attrName>
                                        </p:attrNameLst>
                                      </p:cBhvr>
                                      <p:to>
                                        <p:strVal val="visible"/>
                                      </p:to>
                                    </p:set>
                                    <p:animEffect transition="in" filter="fade">
                                      <p:cBhvr>
                                        <p:cTn id="27" dur="1000"/>
                                        <p:tgtEl>
                                          <p:spTgt spid="1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3" end="3"/>
                                            </p:txEl>
                                          </p:spTgt>
                                        </p:tgtEl>
                                        <p:attrNameLst>
                                          <p:attrName>style.visibility</p:attrName>
                                        </p:attrNameLst>
                                      </p:cBhvr>
                                      <p:to>
                                        <p:strVal val="visible"/>
                                      </p:to>
                                    </p:set>
                                    <p:animEffect transition="in" filter="fade">
                                      <p:cBhvr>
                                        <p:cTn id="32" dur="1000"/>
                                        <p:tgtEl>
                                          <p:spTgt spid="11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
                                            <p:txEl>
                                              <p:pRg st="4" end="4"/>
                                            </p:txEl>
                                          </p:spTgt>
                                        </p:tgtEl>
                                        <p:attrNameLst>
                                          <p:attrName>style.visibility</p:attrName>
                                        </p:attrNameLst>
                                      </p:cBhvr>
                                      <p:to>
                                        <p:strVal val="visible"/>
                                      </p:to>
                                    </p:set>
                                    <p:animEffect transition="in" filter="fade">
                                      <p:cBhvr>
                                        <p:cTn id="37" dur="1000"/>
                                        <p:tgtEl>
                                          <p:spTgt spid="1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2C07FA27827458AA5D61B0BC1A66D" ma:contentTypeVersion="18" ma:contentTypeDescription="Create a new document." ma:contentTypeScope="" ma:versionID="b301fb170795ae297559976bb6c93240">
  <xsd:schema xmlns:xsd="http://www.w3.org/2001/XMLSchema" xmlns:xs="http://www.w3.org/2001/XMLSchema" xmlns:p="http://schemas.microsoft.com/office/2006/metadata/properties" xmlns:ns1="http://schemas.microsoft.com/sharepoint/v3" xmlns:ns2="9afd0b30-9f70-4771-9d77-11b312ea7c49" xmlns:ns3="770b0849-1567-42a8-9e8c-3e26d18d1bf0" targetNamespace="http://schemas.microsoft.com/office/2006/metadata/properties" ma:root="true" ma:fieldsID="f433a2b751f2f5ebf2e104071dcd287e" ns1:_="" ns2:_="" ns3:_="">
    <xsd:import namespace="http://schemas.microsoft.com/sharepoint/v3"/>
    <xsd:import namespace="9afd0b30-9f70-4771-9d77-11b312ea7c49"/>
    <xsd:import namespace="770b0849-1567-42a8-9e8c-3e26d18d1b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dateandtime"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d0b30-9f70-4771-9d77-11b312ea7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0b0849-1567-42a8-9e8c-3e26d18d1b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andtime xmlns="9afd0b30-9f70-4771-9d77-11b312ea7c49" xsi:nil="true"/>
  </documentManagement>
</p:properties>
</file>

<file path=customXml/itemProps1.xml><?xml version="1.0" encoding="utf-8"?>
<ds:datastoreItem xmlns:ds="http://schemas.openxmlformats.org/officeDocument/2006/customXml" ds:itemID="{91340FAD-DB54-452F-9D0E-00301E0E245C}"/>
</file>

<file path=customXml/itemProps2.xml><?xml version="1.0" encoding="utf-8"?>
<ds:datastoreItem xmlns:ds="http://schemas.openxmlformats.org/officeDocument/2006/customXml" ds:itemID="{86E28FE5-8A7C-44E1-A6F0-B97D6CB295C4}"/>
</file>

<file path=customXml/itemProps3.xml><?xml version="1.0" encoding="utf-8"?>
<ds:datastoreItem xmlns:ds="http://schemas.openxmlformats.org/officeDocument/2006/customXml" ds:itemID="{C827D3F6-30AD-4942-AF16-90394C80ADFA}"/>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On-screen Show (16:9)</PresentationFormat>
  <Paragraphs>130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Times New Roman</vt:lpstr>
      <vt:lpstr>Roboto</vt:lpstr>
      <vt:lpstr>Arial</vt:lpstr>
      <vt:lpstr>Average</vt:lpstr>
      <vt:lpstr>Merriweather</vt:lpstr>
      <vt:lpstr>Paradigm</vt:lpstr>
      <vt:lpstr>Conservation Technical Assistance (TA Teams)</vt:lpstr>
      <vt:lpstr>PowerPoint Presentation</vt:lpstr>
      <vt:lpstr>PowerPoint Presentation</vt:lpstr>
      <vt:lpstr>Timeline 2017 - 2021</vt:lpstr>
      <vt:lpstr>2021 &amp; Beyond</vt:lpstr>
      <vt:lpstr>PES Working Group Legislative Charges</vt:lpstr>
      <vt:lpstr>Vermont Agriculture Water Quality Partnership (VAWQP)  Regional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Technical Assistance (TA Teams)</dc:title>
  <cp:lastModifiedBy>Howlett, Sonia</cp:lastModifiedBy>
  <cp:revision>1</cp:revision>
  <dcterms:modified xsi:type="dcterms:W3CDTF">2021-10-26T17:16:23Z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0x0101003822C07FA27827458AA5D61B0BC1A66D</vt:lpwstr>
  </property>
</Properties>
</file>