
<file path=[Content_Types].xml><?xml version="1.0" encoding="utf-8"?>
<Types xmlns="http://schemas.openxmlformats.org/package/2006/content-types">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orbel" panose="020B0503020204020204" pitchFamily="34" charset="0"/>
      <p:regular r:id="rId15"/>
      <p:bold r:id="rId16"/>
      <p:italic r:id="rId17"/>
      <p:boldItalic r:id="rId18"/>
    </p:embeddedFon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hCah7yxm4UDxTAn0q7vEBL33k5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6A5F8C-94B3-46FF-928E-007441C974D3}">
  <a:tblStyle styleId="{FF6A5F8C-94B3-46FF-928E-007441C974D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customschemas.google.com/relationships/presentationmetadata" Target="metadata"/><Relationship Id="rId28" Type="http://schemas.openxmlformats.org/officeDocument/2006/relationships/customXml" Target="../customXml/item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Hi, thanks for joining us today. To start by clarifying the main points of this proposal, we’re here to present a concept for a program that builds upon existing resources—namely, the Conservation Stewardship Program. At a basic level, this proposal prioritizes developing a program that is accessible to all farms and simple to navigate, emphasizes fortifying technical assistance to work with farmers and develop long-term conservation plans, and equitably values historically underserved and beginning farmers.</a:t>
            </a: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a:solidFill>
                  <a:srgbClr val="000000"/>
                </a:solidFill>
                <a:latin typeface="Times New Roman"/>
                <a:ea typeface="Times New Roman"/>
                <a:cs typeface="Times New Roman"/>
                <a:sym typeface="Times New Roman"/>
              </a:rPr>
              <a:t>A common discussion so far has concerned whether to measure outcomes or practices—this program will measure both, as you’ll see on the next slide. “Outcomes” are important measures of particular types of impact, but often are reductionistic in focus (valuing one outcome to the exclusion of others), have somewhat disputed metrics, and fail to capture the holistic impacts of particular practices and types of farms.  There is also the challenge of determining baselines and factoring in additionality in an exclusively outcome based model.  At the same time, “practices” look different on farms based on management, soil type, microclimate, etc. and it is difficult to monitor how successfully each farm is implementing a practice.  We think that building off CSP Bundles and emphasizing holistic planning will bridge the gap between these approaches and will allow for the case-specific, on the ground flexibility that is required in all farming systems.  </a:t>
            </a:r>
            <a:endParaRPr/>
          </a:p>
          <a:p>
            <a:pPr marL="0" lvl="0" indent="0" algn="l" rtl="0">
              <a:spcBef>
                <a:spcPts val="0"/>
              </a:spcBef>
              <a:spcAft>
                <a:spcPts val="0"/>
              </a:spcAft>
              <a:buNone/>
            </a:pPr>
            <a:endParaRPr/>
          </a:p>
        </p:txBody>
      </p:sp>
      <p:sp>
        <p:nvSpPr>
          <p:cNvPr id="103" name="Google Shape;10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proposal builds off the CSP program as a supplement, and tries to cover some of the shortcomings of CSP. First off, CSP does not provide a base payment that ensures income, helps cover transitional costs, and gives a bit of a boost to smaller farms, though they do guarantee a minimum payout amount for participating farms. Additionally, not all farms will fit the program if they do not display prioritized resource concerns or size. CSP only i</a:t>
            </a:r>
            <a:r>
              <a:rPr lang="en-US" b="0" i="0" u="none" strike="noStrike">
                <a:solidFill>
                  <a:srgbClr val="26282A"/>
                </a:solidFill>
                <a:latin typeface="Times New Roman"/>
                <a:ea typeface="Times New Roman"/>
                <a:cs typeface="Times New Roman"/>
                <a:sym typeface="Times New Roman"/>
              </a:rPr>
              <a:t>ncentivizes a certain degree of land stewardship, and pays only for practices, not for outcomes</a:t>
            </a:r>
            <a:r>
              <a:rPr lang="en-US">
                <a:solidFill>
                  <a:srgbClr val="26282A"/>
                </a:solidFill>
                <a:latin typeface="Times New Roman"/>
                <a:ea typeface="Times New Roman"/>
                <a:cs typeface="Times New Roman"/>
                <a:sym typeface="Times New Roman"/>
              </a:rPr>
              <a:t>, and CSP does not provide measures to specifically support historically underserved farmers; we suggest that a new program does so. Lastly, the CSP+ strongly emphasizes working with technical assistance provides to work towards comprehensive planning. To ensure that the program results in supporting a holistic agriculture economy, we suggest that involvement in the program requires farms to work with technical service providers to develop comprehensive conservation,</a:t>
            </a:r>
            <a:r>
              <a:rPr lang="en-US">
                <a:solidFill>
                  <a:srgbClr val="26282A"/>
                </a:solidFill>
                <a:highlight>
                  <a:srgbClr val="EAD1DC"/>
                </a:highlight>
                <a:latin typeface="Times New Roman"/>
                <a:ea typeface="Times New Roman"/>
                <a:cs typeface="Times New Roman"/>
                <a:sym typeface="Times New Roman"/>
              </a:rPr>
              <a:t> alternative management plans (such as Holistic Management, Scale of Permanance and others),</a:t>
            </a:r>
            <a:r>
              <a:rPr lang="en-US">
                <a:solidFill>
                  <a:srgbClr val="26282A"/>
                </a:solidFill>
                <a:latin typeface="Times New Roman"/>
                <a:ea typeface="Times New Roman"/>
                <a:cs typeface="Times New Roman"/>
                <a:sym typeface="Times New Roman"/>
              </a:rPr>
              <a:t> business, and/or succession plans. The 2018 Farm Bill includes a new activity for producers to develop a Comprehensive Conservation Plan (CCP) as part of a CSP contract and is meant to exceed the stewardship threshold for each priority resource concern identified by NRCS across all land uses included in a farming operation.  </a:t>
            </a:r>
            <a:r>
              <a:rPr lang="en-US" b="1">
                <a:solidFill>
                  <a:srgbClr val="26282A"/>
                </a:solidFill>
                <a:latin typeface="Times New Roman"/>
                <a:ea typeface="Times New Roman"/>
                <a:cs typeface="Times New Roman"/>
                <a:sym typeface="Times New Roman"/>
              </a:rPr>
              <a:t>We suggest emphasis on CCP development in any PES program developed for Vermont. </a:t>
            </a:r>
            <a:r>
              <a:rPr lang="en-US">
                <a:solidFill>
                  <a:srgbClr val="26282A"/>
                </a:solidFill>
                <a:latin typeface="Times New Roman"/>
                <a:ea typeface="Times New Roman"/>
                <a:cs typeface="Times New Roman"/>
                <a:sym typeface="Times New Roman"/>
              </a:rPr>
              <a:t> </a:t>
            </a:r>
            <a:endParaRPr sz="600"/>
          </a:p>
        </p:txBody>
      </p:sp>
      <p:sp>
        <p:nvSpPr>
          <p:cNvPr id="110" name="Google Shape;11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you see here, the first step of the program includes a base rate paid to all participating farmers that meet required agriculture practices. This would be an annual payment, and by keeping it consistent across all farms will help benefit smaller size farms. As an up front payment this can help the farmer cover expenses for initial planning and transitioning. Based on his own experiences, Guy suggests a base payment of $10,000. </a:t>
            </a:r>
            <a:endParaRPr/>
          </a:p>
          <a:p>
            <a:pPr marL="0" lvl="0" indent="0" algn="l" rtl="0">
              <a:spcBef>
                <a:spcPts val="0"/>
              </a:spcBef>
              <a:spcAft>
                <a:spcPts val="0"/>
              </a:spcAft>
              <a:buNone/>
            </a:pPr>
            <a:r>
              <a:rPr lang="en-US"/>
              <a:t>Participating farms will also receive per-acre payments that reflect their practices. The first tier—Steward—will pay $10/acre for implementing basic conservation practices. The soil builder tier pays $60/acre for practices and outcomes that are a bit more ambitious, and at the regenerative tier farmers receive $90/acre for practices and outcomes that more strongly prioritize land stewardship.</a:t>
            </a:r>
            <a:endParaRPr/>
          </a:p>
          <a:p>
            <a:pPr marL="0" lvl="0" indent="0" algn="l" rtl="0">
              <a:spcBef>
                <a:spcPts val="0"/>
              </a:spcBef>
              <a:spcAft>
                <a:spcPts val="0"/>
              </a:spcAft>
              <a:buNone/>
            </a:pPr>
            <a:endParaRPr/>
          </a:p>
        </p:txBody>
      </p:sp>
      <p:sp>
        <p:nvSpPr>
          <p:cNvPr id="117" name="Google Shape;11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see how this can play out on a 20 acre farm</a:t>
            </a:r>
            <a:endParaRPr/>
          </a:p>
        </p:txBody>
      </p:sp>
      <p:sp>
        <p:nvSpPr>
          <p:cNvPr id="124" name="Google Shape;12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see how this can play on a 100 acre farm</a:t>
            </a:r>
            <a:endParaRPr/>
          </a:p>
        </p:txBody>
      </p:sp>
      <p:sp>
        <p:nvSpPr>
          <p:cNvPr id="131" name="Google Shape;13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0"/>
          <p:cNvSpPr/>
          <p:nvPr/>
        </p:nvSpPr>
        <p:spPr>
          <a:xfrm>
            <a:off x="231140" y="243840"/>
            <a:ext cx="11724640" cy="6377939"/>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0"/>
          <p:cNvSpPr txBox="1">
            <a:spLocks noGrp="1"/>
          </p:cNvSpPr>
          <p:nvPr>
            <p:ph type="ctrTitle"/>
          </p:nvPr>
        </p:nvSpPr>
        <p:spPr>
          <a:xfrm>
            <a:off x="1109980" y="882376"/>
            <a:ext cx="9966960" cy="2926080"/>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rgbClr val="FFFFFF"/>
              </a:buClr>
              <a:buSzPts val="7200"/>
              <a:buFont typeface="Corbel"/>
              <a:buNone/>
              <a:defRPr sz="72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a:spLocks noGrp="1"/>
          </p:cNvSpPr>
          <p:nvPr>
            <p:ph type="subTitle" idx="1"/>
          </p:nvPr>
        </p:nvSpPr>
        <p:spPr>
          <a:xfrm>
            <a:off x="1709530" y="3869634"/>
            <a:ext cx="8767860" cy="13881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400"/>
              </a:spcBef>
              <a:spcAft>
                <a:spcPts val="0"/>
              </a:spcAft>
              <a:buSzPts val="1760"/>
              <a:buNone/>
              <a:defRPr sz="2200">
                <a:solidFill>
                  <a:srgbClr val="FFFFFF"/>
                </a:solidFill>
              </a:defRPr>
            </a:lvl1pPr>
            <a:lvl2pPr lvl="1" algn="ctr">
              <a:lnSpc>
                <a:spcPct val="90000"/>
              </a:lnSpc>
              <a:spcBef>
                <a:spcPts val="200"/>
              </a:spcBef>
              <a:spcAft>
                <a:spcPts val="0"/>
              </a:spcAft>
              <a:buSzPts val="1760"/>
              <a:buNone/>
              <a:defRPr sz="2200"/>
            </a:lvl2pPr>
            <a:lvl3pPr lvl="2" algn="ctr">
              <a:lnSpc>
                <a:spcPct val="90000"/>
              </a:lnSpc>
              <a:spcBef>
                <a:spcPts val="400"/>
              </a:spcBef>
              <a:spcAft>
                <a:spcPts val="0"/>
              </a:spcAft>
              <a:buSzPts val="1760"/>
              <a:buNone/>
              <a:defRPr sz="2200"/>
            </a:lvl3pPr>
            <a:lvl4pPr lvl="3" algn="ctr">
              <a:lnSpc>
                <a:spcPct val="90000"/>
              </a:lnSpc>
              <a:spcBef>
                <a:spcPts val="400"/>
              </a:spcBef>
              <a:spcAft>
                <a:spcPts val="0"/>
              </a:spcAft>
              <a:buSzPts val="1600"/>
              <a:buNone/>
              <a:defRPr sz="2000"/>
            </a:lvl4pPr>
            <a:lvl5pPr lvl="4" algn="ctr">
              <a:lnSpc>
                <a:spcPct val="90000"/>
              </a:lnSpc>
              <a:spcBef>
                <a:spcPts val="400"/>
              </a:spcBef>
              <a:spcAft>
                <a:spcPts val="0"/>
              </a:spcAft>
              <a:buSzPts val="1600"/>
              <a:buNone/>
              <a:defRPr sz="2000"/>
            </a:lvl5pPr>
            <a:lvl6pPr lvl="5" algn="ctr">
              <a:lnSpc>
                <a:spcPct val="90000"/>
              </a:lnSpc>
              <a:spcBef>
                <a:spcPts val="400"/>
              </a:spcBef>
              <a:spcAft>
                <a:spcPts val="0"/>
              </a:spcAft>
              <a:buSzPts val="1600"/>
              <a:buNone/>
              <a:defRPr sz="2000"/>
            </a:lvl6pPr>
            <a:lvl7pPr lvl="6" algn="ctr">
              <a:lnSpc>
                <a:spcPct val="90000"/>
              </a:lnSpc>
              <a:spcBef>
                <a:spcPts val="400"/>
              </a:spcBef>
              <a:spcAft>
                <a:spcPts val="0"/>
              </a:spcAft>
              <a:buSzPts val="1600"/>
              <a:buNone/>
              <a:defRPr sz="2000"/>
            </a:lvl7pPr>
            <a:lvl8pPr lvl="7" algn="ctr">
              <a:lnSpc>
                <a:spcPct val="90000"/>
              </a:lnSpc>
              <a:spcBef>
                <a:spcPts val="400"/>
              </a:spcBef>
              <a:spcAft>
                <a:spcPts val="0"/>
              </a:spcAft>
              <a:buSzPts val="1600"/>
              <a:buNone/>
              <a:defRPr sz="2000"/>
            </a:lvl8pPr>
            <a:lvl9pPr lvl="8" algn="ctr">
              <a:lnSpc>
                <a:spcPct val="90000"/>
              </a:lnSpc>
              <a:spcBef>
                <a:spcPts val="400"/>
              </a:spcBef>
              <a:spcAft>
                <a:spcPts val="400"/>
              </a:spcAft>
              <a:buSzPts val="1600"/>
              <a:buNone/>
              <a:defRPr sz="2000"/>
            </a:lvl9pPr>
          </a:lstStyle>
          <a:p>
            <a:endParaRPr/>
          </a:p>
        </p:txBody>
      </p:sp>
      <p:sp>
        <p:nvSpPr>
          <p:cNvPr id="20" name="Google Shape;20;p10"/>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FFFFFF"/>
                </a:solidFill>
                <a:latin typeface="Corbel"/>
                <a:ea typeface="Corbel"/>
                <a:cs typeface="Corbel"/>
                <a:sym typeface="Corbel"/>
              </a:defRPr>
            </a:lvl1pPr>
            <a:lvl2pPr marL="0" lvl="1" indent="0" algn="r">
              <a:spcBef>
                <a:spcPts val="0"/>
              </a:spcBef>
              <a:buNone/>
              <a:defRPr sz="1200" b="0" i="0" u="none" strike="noStrike" cap="none">
                <a:solidFill>
                  <a:srgbClr val="FFFFFF"/>
                </a:solidFill>
                <a:latin typeface="Corbel"/>
                <a:ea typeface="Corbel"/>
                <a:cs typeface="Corbel"/>
                <a:sym typeface="Corbel"/>
              </a:defRPr>
            </a:lvl2pPr>
            <a:lvl3pPr marL="0" lvl="2" indent="0" algn="r">
              <a:spcBef>
                <a:spcPts val="0"/>
              </a:spcBef>
              <a:buNone/>
              <a:defRPr sz="1200" b="0" i="0" u="none" strike="noStrike" cap="none">
                <a:solidFill>
                  <a:srgbClr val="FFFFFF"/>
                </a:solidFill>
                <a:latin typeface="Corbel"/>
                <a:ea typeface="Corbel"/>
                <a:cs typeface="Corbel"/>
                <a:sym typeface="Corbel"/>
              </a:defRPr>
            </a:lvl3pPr>
            <a:lvl4pPr marL="0" lvl="3" indent="0" algn="r">
              <a:spcBef>
                <a:spcPts val="0"/>
              </a:spcBef>
              <a:buNone/>
              <a:defRPr sz="1200" b="0" i="0" u="none" strike="noStrike" cap="none">
                <a:solidFill>
                  <a:srgbClr val="FFFFFF"/>
                </a:solidFill>
                <a:latin typeface="Corbel"/>
                <a:ea typeface="Corbel"/>
                <a:cs typeface="Corbel"/>
                <a:sym typeface="Corbel"/>
              </a:defRPr>
            </a:lvl4pPr>
            <a:lvl5pPr marL="0" lvl="4" indent="0" algn="r">
              <a:spcBef>
                <a:spcPts val="0"/>
              </a:spcBef>
              <a:buNone/>
              <a:defRPr sz="1200" b="0" i="0" u="none" strike="noStrike" cap="none">
                <a:solidFill>
                  <a:srgbClr val="FFFFFF"/>
                </a:solidFill>
                <a:latin typeface="Corbel"/>
                <a:ea typeface="Corbel"/>
                <a:cs typeface="Corbel"/>
                <a:sym typeface="Corbel"/>
              </a:defRPr>
            </a:lvl5pPr>
            <a:lvl6pPr marL="0" lvl="5" indent="0" algn="r">
              <a:spcBef>
                <a:spcPts val="0"/>
              </a:spcBef>
              <a:buNone/>
              <a:defRPr sz="1200" b="0" i="0" u="none" strike="noStrike" cap="none">
                <a:solidFill>
                  <a:srgbClr val="FFFFFF"/>
                </a:solidFill>
                <a:latin typeface="Corbel"/>
                <a:ea typeface="Corbel"/>
                <a:cs typeface="Corbel"/>
                <a:sym typeface="Corbel"/>
              </a:defRPr>
            </a:lvl6pPr>
            <a:lvl7pPr marL="0" lvl="6" indent="0" algn="r">
              <a:spcBef>
                <a:spcPts val="0"/>
              </a:spcBef>
              <a:buNone/>
              <a:defRPr sz="1200" b="0" i="0" u="none" strike="noStrike" cap="none">
                <a:solidFill>
                  <a:srgbClr val="FFFFFF"/>
                </a:solidFill>
                <a:latin typeface="Corbel"/>
                <a:ea typeface="Corbel"/>
                <a:cs typeface="Corbel"/>
                <a:sym typeface="Corbel"/>
              </a:defRPr>
            </a:lvl7pPr>
            <a:lvl8pPr marL="0" lvl="7" indent="0" algn="r">
              <a:spcBef>
                <a:spcPts val="0"/>
              </a:spcBef>
              <a:buNone/>
              <a:defRPr sz="1200" b="0" i="0" u="none" strike="noStrike" cap="none">
                <a:solidFill>
                  <a:srgbClr val="FFFFFF"/>
                </a:solidFill>
                <a:latin typeface="Corbel"/>
                <a:ea typeface="Corbel"/>
                <a:cs typeface="Corbel"/>
                <a:sym typeface="Corbel"/>
              </a:defRPr>
            </a:lvl8pPr>
            <a:lvl9pPr marL="0" lvl="8" indent="0" algn="r">
              <a:spcBef>
                <a:spcPts val="0"/>
              </a:spcBef>
              <a:buNone/>
              <a:defRPr sz="1200" b="0" i="0" u="none" strike="noStrike" cap="none">
                <a:solidFill>
                  <a:srgbClr val="FFFFFF"/>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cxnSp>
        <p:nvCxnSpPr>
          <p:cNvPr id="23" name="Google Shape;23;p10"/>
          <p:cNvCxnSpPr/>
          <p:nvPr/>
        </p:nvCxnSpPr>
        <p:spPr>
          <a:xfrm>
            <a:off x="1978660" y="3733800"/>
            <a:ext cx="8229601" cy="0"/>
          </a:xfrm>
          <a:prstGeom prst="straightConnector1">
            <a:avLst/>
          </a:prstGeom>
          <a:noFill/>
          <a:ln w="10000" cap="flat" cmpd="sng">
            <a:solidFill>
              <a:srgbClr val="FFFFF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9"/>
          <p:cNvSpPr txBox="1">
            <a:spLocks noGrp="1"/>
          </p:cNvSpPr>
          <p:nvPr>
            <p:ph type="body" idx="1"/>
          </p:nvPr>
        </p:nvSpPr>
        <p:spPr>
          <a:xfrm rot="5400000">
            <a:off x="4060136" y="-859735"/>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79" name="Google Shape;79;p19"/>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0"/>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85" name="Google Shape;85;p20"/>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1"/>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7" name="Google Shape;27;p1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12"/>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2"/>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13"/>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accent1"/>
              </a:buClr>
              <a:buSzPts val="7200"/>
              <a:buFont typeface="Corbel"/>
              <a:buNone/>
              <a:defRPr sz="72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3"/>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accent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38" name="Google Shape;38;p13"/>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13"/>
          <p:cNvCxnSpPr/>
          <p:nvPr/>
        </p:nvCxnSpPr>
        <p:spPr>
          <a:xfrm>
            <a:off x="1981200" y="4020408"/>
            <a:ext cx="8229601" cy="0"/>
          </a:xfrm>
          <a:prstGeom prst="straightConnector1">
            <a:avLst/>
          </a:prstGeom>
          <a:noFill/>
          <a:ln w="1000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4"/>
          <p:cNvSpPr txBox="1">
            <a:spLocks noGrp="1"/>
          </p:cNvSpPr>
          <p:nvPr>
            <p:ph type="body" idx="1"/>
          </p:nvPr>
        </p:nvSpPr>
        <p:spPr>
          <a:xfrm>
            <a:off x="1143000" y="2057399"/>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45" name="Google Shape;45;p14"/>
          <p:cNvSpPr txBox="1">
            <a:spLocks noGrp="1"/>
          </p:cNvSpPr>
          <p:nvPr>
            <p:ph type="body" idx="2"/>
          </p:nvPr>
        </p:nvSpPr>
        <p:spPr>
          <a:xfrm>
            <a:off x="6267612" y="2057400"/>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46" name="Google Shape;46;p14"/>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5"/>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52" name="Google Shape;52;p15"/>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3" name="Google Shape;53;p15"/>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54" name="Google Shape;54;p15"/>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5" name="Google Shape;55;p15"/>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6"/>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7"/>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65" name="Google Shape;65;p17"/>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66" name="Google Shape;66;p17"/>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8"/>
          <p:cNvSpPr>
            <a:spLocks noGrp="1"/>
          </p:cNvSpPr>
          <p:nvPr>
            <p:ph type="pic" idx="2"/>
          </p:nvPr>
        </p:nvSpPr>
        <p:spPr>
          <a:xfrm>
            <a:off x="5413248" y="1069847"/>
            <a:ext cx="6099048" cy="4800600"/>
          </a:xfrm>
          <a:prstGeom prst="rect">
            <a:avLst/>
          </a:prstGeom>
          <a:noFill/>
          <a:ln>
            <a:noFill/>
          </a:ln>
        </p:spPr>
      </p:sp>
      <p:sp>
        <p:nvSpPr>
          <p:cNvPr id="72" name="Google Shape;72;p18"/>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73" name="Google Shape;73;p18"/>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9"/>
          <p:cNvSpPr/>
          <p:nvPr/>
        </p:nvSpPr>
        <p:spPr>
          <a:xfrm>
            <a:off x="231140" y="243840"/>
            <a:ext cx="11724640" cy="637793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9"/>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Corbel"/>
              <a:buNone/>
              <a:defRPr sz="44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9"/>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accent1"/>
              </a:buClr>
              <a:buSzPts val="1760"/>
              <a:buFont typeface="Corbel"/>
              <a:buChar char="•"/>
              <a:defRPr sz="2200" b="0" i="0" u="none" strike="noStrike" cap="none">
                <a:solidFill>
                  <a:schemeClr val="accent1"/>
                </a:solidFill>
                <a:latin typeface="Corbel"/>
                <a:ea typeface="Corbel"/>
                <a:cs typeface="Corbel"/>
                <a:sym typeface="Corbel"/>
              </a:defRPr>
            </a:lvl1pPr>
            <a:lvl2pPr marL="914400" marR="0" lvl="1" indent="-330200" algn="l" rtl="0">
              <a:lnSpc>
                <a:spcPct val="90000"/>
              </a:lnSpc>
              <a:spcBef>
                <a:spcPts val="2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2pPr>
            <a:lvl3pPr marL="1371600" marR="0" lvl="2" indent="-320039"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L="1828800" marR="0" lvl="3" indent="-309880"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4pPr>
            <a:lvl5pPr marL="2286000" marR="0" lvl="4"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5pPr>
            <a:lvl6pPr marL="2743200" marR="0" lvl="5"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6pPr>
            <a:lvl7pPr marL="3200400" marR="0" lvl="6"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7pPr>
            <a:lvl8pPr marL="3657600" marR="0" lvl="7"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9pPr>
          </a:lstStyle>
          <a:p>
            <a:endParaRPr/>
          </a:p>
        </p:txBody>
      </p:sp>
      <p:sp>
        <p:nvSpPr>
          <p:cNvPr id="13" name="Google Shape;13;p9"/>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4" name="Google Shape;14;p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5" name="Google Shape;15;p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accent1"/>
                </a:solidFill>
                <a:latin typeface="Corbel"/>
                <a:ea typeface="Corbel"/>
                <a:cs typeface="Corbel"/>
                <a:sym typeface="Corbel"/>
              </a:defRPr>
            </a:lvl1pPr>
            <a:lvl2pPr marL="0" marR="0" lvl="1" indent="0" algn="r" rtl="0">
              <a:spcBef>
                <a:spcPts val="0"/>
              </a:spcBef>
              <a:buNone/>
              <a:defRPr sz="1200" b="0" i="0" u="none" strike="noStrike" cap="none">
                <a:solidFill>
                  <a:schemeClr val="accent1"/>
                </a:solidFill>
                <a:latin typeface="Corbel"/>
                <a:ea typeface="Corbel"/>
                <a:cs typeface="Corbel"/>
                <a:sym typeface="Corbel"/>
              </a:defRPr>
            </a:lvl2pPr>
            <a:lvl3pPr marL="0" marR="0" lvl="2" indent="0" algn="r" rtl="0">
              <a:spcBef>
                <a:spcPts val="0"/>
              </a:spcBef>
              <a:buNone/>
              <a:defRPr sz="1200" b="0" i="0" u="none" strike="noStrike" cap="none">
                <a:solidFill>
                  <a:schemeClr val="accent1"/>
                </a:solidFill>
                <a:latin typeface="Corbel"/>
                <a:ea typeface="Corbel"/>
                <a:cs typeface="Corbel"/>
                <a:sym typeface="Corbel"/>
              </a:defRPr>
            </a:lvl3pPr>
            <a:lvl4pPr marL="0" marR="0" lvl="3" indent="0" algn="r" rtl="0">
              <a:spcBef>
                <a:spcPts val="0"/>
              </a:spcBef>
              <a:buNone/>
              <a:defRPr sz="1200" b="0" i="0" u="none" strike="noStrike" cap="none">
                <a:solidFill>
                  <a:schemeClr val="accent1"/>
                </a:solidFill>
                <a:latin typeface="Corbel"/>
                <a:ea typeface="Corbel"/>
                <a:cs typeface="Corbel"/>
                <a:sym typeface="Corbel"/>
              </a:defRPr>
            </a:lvl4pPr>
            <a:lvl5pPr marL="0" marR="0" lvl="4" indent="0" algn="r" rtl="0">
              <a:spcBef>
                <a:spcPts val="0"/>
              </a:spcBef>
              <a:buNone/>
              <a:defRPr sz="1200" b="0" i="0" u="none" strike="noStrike" cap="none">
                <a:solidFill>
                  <a:schemeClr val="accent1"/>
                </a:solidFill>
                <a:latin typeface="Corbel"/>
                <a:ea typeface="Corbel"/>
                <a:cs typeface="Corbel"/>
                <a:sym typeface="Corbel"/>
              </a:defRPr>
            </a:lvl5pPr>
            <a:lvl6pPr marL="0" marR="0" lvl="5" indent="0" algn="r" rtl="0">
              <a:spcBef>
                <a:spcPts val="0"/>
              </a:spcBef>
              <a:buNone/>
              <a:defRPr sz="1200" b="0" i="0" u="none" strike="noStrike" cap="none">
                <a:solidFill>
                  <a:schemeClr val="accent1"/>
                </a:solidFill>
                <a:latin typeface="Corbel"/>
                <a:ea typeface="Corbel"/>
                <a:cs typeface="Corbel"/>
                <a:sym typeface="Corbel"/>
              </a:defRPr>
            </a:lvl6pPr>
            <a:lvl7pPr marL="0" marR="0" lvl="6" indent="0" algn="r" rtl="0">
              <a:spcBef>
                <a:spcPts val="0"/>
              </a:spcBef>
              <a:buNone/>
              <a:defRPr sz="1200" b="0" i="0" u="none" strike="noStrike" cap="none">
                <a:solidFill>
                  <a:schemeClr val="accent1"/>
                </a:solidFill>
                <a:latin typeface="Corbel"/>
                <a:ea typeface="Corbel"/>
                <a:cs typeface="Corbel"/>
                <a:sym typeface="Corbel"/>
              </a:defRPr>
            </a:lvl7pPr>
            <a:lvl8pPr marL="0" marR="0" lvl="7" indent="0" algn="r" rtl="0">
              <a:spcBef>
                <a:spcPts val="0"/>
              </a:spcBef>
              <a:buNone/>
              <a:defRPr sz="1200" b="0" i="0" u="none" strike="noStrike" cap="none">
                <a:solidFill>
                  <a:schemeClr val="accent1"/>
                </a:solidFill>
                <a:latin typeface="Corbel"/>
                <a:ea typeface="Corbel"/>
                <a:cs typeface="Corbel"/>
                <a:sym typeface="Corbel"/>
              </a:defRPr>
            </a:lvl8pPr>
            <a:lvl9pPr marL="0" marR="0" lvl="8" indent="0" algn="r" rtl="0">
              <a:spcBef>
                <a:spcPts val="0"/>
              </a:spcBef>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rcs.usda.gov/wps/portal/nrcs/detail/national/programs/financial/csp/?cid=nrcseprd170843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1109980" y="882376"/>
            <a:ext cx="9966960" cy="292608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FFFFFF"/>
              </a:buClr>
              <a:buSzPts val="7200"/>
              <a:buFont typeface="Corbel"/>
              <a:buNone/>
            </a:pPr>
            <a:r>
              <a:rPr lang="en-US"/>
              <a:t>CSP+</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Corbel"/>
              <a:buNone/>
            </a:pPr>
            <a:r>
              <a:rPr lang="en-US"/>
              <a:t>Purpose of this proposal: </a:t>
            </a:r>
            <a:endParaRPr/>
          </a:p>
        </p:txBody>
      </p:sp>
      <p:sp>
        <p:nvSpPr>
          <p:cNvPr id="99" name="Google Shape;99;p2"/>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p>
            <a:pPr marL="228600" lvl="0" indent="-182880" algn="l" rtl="0">
              <a:lnSpc>
                <a:spcPct val="90000"/>
              </a:lnSpc>
              <a:spcBef>
                <a:spcPts val="0"/>
              </a:spcBef>
              <a:spcAft>
                <a:spcPts val="0"/>
              </a:spcAft>
              <a:buSzPts val="1760"/>
              <a:buChar char="•"/>
            </a:pPr>
            <a:r>
              <a:rPr lang="en-US"/>
              <a:t>Offer a concept, identify open discussions to be addressed</a:t>
            </a:r>
            <a:endParaRPr/>
          </a:p>
          <a:p>
            <a:pPr marL="228600" lvl="0" indent="-182880" algn="l" rtl="0">
              <a:lnSpc>
                <a:spcPct val="90000"/>
              </a:lnSpc>
              <a:spcBef>
                <a:spcPts val="1400"/>
              </a:spcBef>
              <a:spcAft>
                <a:spcPts val="0"/>
              </a:spcAft>
              <a:buSzPts val="1760"/>
              <a:buChar char="•"/>
            </a:pPr>
            <a:r>
              <a:rPr lang="en-US"/>
              <a:t>Build upon existing programs</a:t>
            </a:r>
            <a:endParaRPr/>
          </a:p>
          <a:p>
            <a:pPr marL="228600" lvl="0" indent="-182880" algn="l" rtl="0">
              <a:lnSpc>
                <a:spcPct val="90000"/>
              </a:lnSpc>
              <a:spcBef>
                <a:spcPts val="1400"/>
              </a:spcBef>
              <a:spcAft>
                <a:spcPts val="0"/>
              </a:spcAft>
              <a:buSzPts val="1760"/>
              <a:buChar char="•"/>
            </a:pPr>
            <a:r>
              <a:rPr lang="en-US"/>
              <a:t>Simple and  Accessible for farms of all sizes </a:t>
            </a:r>
            <a:endParaRPr/>
          </a:p>
          <a:p>
            <a:pPr marL="228600" lvl="0" indent="-182880" algn="l" rtl="0">
              <a:lnSpc>
                <a:spcPct val="90000"/>
              </a:lnSpc>
              <a:spcBef>
                <a:spcPts val="1400"/>
              </a:spcBef>
              <a:spcAft>
                <a:spcPts val="0"/>
              </a:spcAft>
              <a:buSzPts val="1760"/>
              <a:buChar char="•"/>
            </a:pPr>
            <a:r>
              <a:rPr lang="en-US"/>
              <a:t>Emphasizes planning</a:t>
            </a:r>
            <a:endParaRPr/>
          </a:p>
          <a:p>
            <a:pPr marL="457200" lvl="1" indent="-182880" algn="l" rtl="0">
              <a:lnSpc>
                <a:spcPct val="90000"/>
              </a:lnSpc>
              <a:spcBef>
                <a:spcPts val="200"/>
              </a:spcBef>
              <a:spcAft>
                <a:spcPts val="0"/>
              </a:spcAft>
              <a:buSzPts val="1600"/>
              <a:buChar char="•"/>
            </a:pPr>
            <a:r>
              <a:rPr lang="en-US"/>
              <a:t>Technical Assistance</a:t>
            </a:r>
            <a:endParaRPr/>
          </a:p>
          <a:p>
            <a:pPr marL="457200" lvl="1" indent="-182880" algn="l" rtl="0">
              <a:lnSpc>
                <a:spcPct val="90000"/>
              </a:lnSpc>
              <a:spcBef>
                <a:spcPts val="600"/>
              </a:spcBef>
              <a:spcAft>
                <a:spcPts val="0"/>
              </a:spcAft>
              <a:buSzPts val="1600"/>
              <a:buChar char="•"/>
            </a:pPr>
            <a:r>
              <a:rPr lang="en-US"/>
              <a:t>Facilitate access to other programs</a:t>
            </a:r>
            <a:endParaRPr/>
          </a:p>
          <a:p>
            <a:pPr marL="228600" lvl="0" indent="-182880" algn="l" rtl="0">
              <a:lnSpc>
                <a:spcPct val="90000"/>
              </a:lnSpc>
              <a:spcBef>
                <a:spcPts val="1800"/>
              </a:spcBef>
              <a:spcAft>
                <a:spcPts val="0"/>
              </a:spcAft>
              <a:buSzPts val="1760"/>
              <a:buChar char="•"/>
            </a:pPr>
            <a:r>
              <a:rPr lang="en-US"/>
              <a:t>Equitably values historically underserved and beginning farmers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Corbel"/>
              <a:buNone/>
            </a:pPr>
            <a:r>
              <a:rPr lang="en-US"/>
              <a:t>Outcomes + Practices</a:t>
            </a:r>
            <a:endParaRPr/>
          </a:p>
        </p:txBody>
      </p:sp>
      <p:sp>
        <p:nvSpPr>
          <p:cNvPr id="106" name="Google Shape;106;p3"/>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p>
            <a:pPr marL="228600" lvl="0" indent="-182880" algn="l" rtl="0">
              <a:lnSpc>
                <a:spcPct val="90000"/>
              </a:lnSpc>
              <a:spcBef>
                <a:spcPts val="0"/>
              </a:spcBef>
              <a:spcAft>
                <a:spcPts val="0"/>
              </a:spcAft>
              <a:buSzPts val="1760"/>
              <a:buChar char="•"/>
            </a:pPr>
            <a:r>
              <a:rPr lang="en-US" b="0" i="0" u="none" strike="noStrike">
                <a:solidFill>
                  <a:srgbClr val="7C891D"/>
                </a:solidFill>
              </a:rPr>
              <a:t>This proposed program incentivizes “practices” as well as “outcomes”</a:t>
            </a:r>
            <a:endParaRPr/>
          </a:p>
          <a:p>
            <a:pPr marL="228600" lvl="0" indent="-182880" algn="l" rtl="0">
              <a:lnSpc>
                <a:spcPct val="90000"/>
              </a:lnSpc>
              <a:spcBef>
                <a:spcPts val="1400"/>
              </a:spcBef>
              <a:spcAft>
                <a:spcPts val="0"/>
              </a:spcAft>
              <a:buSzPts val="1760"/>
              <a:buChar char="•"/>
            </a:pPr>
            <a:r>
              <a:rPr lang="en-US" b="1" i="0" u="none" strike="noStrike">
                <a:solidFill>
                  <a:srgbClr val="7C891D"/>
                </a:solidFill>
              </a:rPr>
              <a:t>“Outcomes” </a:t>
            </a:r>
            <a:r>
              <a:rPr lang="en-US" b="0" i="0" u="none" strike="noStrike">
                <a:solidFill>
                  <a:srgbClr val="7C891D"/>
                </a:solidFill>
              </a:rPr>
              <a:t>are important measures of particular types of impact, but often are reductionistic</a:t>
            </a:r>
            <a:endParaRPr/>
          </a:p>
          <a:p>
            <a:pPr marL="228600" lvl="0" indent="-182880" algn="l" rtl="0">
              <a:lnSpc>
                <a:spcPct val="90000"/>
              </a:lnSpc>
              <a:spcBef>
                <a:spcPts val="1400"/>
              </a:spcBef>
              <a:spcAft>
                <a:spcPts val="0"/>
              </a:spcAft>
              <a:buSzPts val="1760"/>
              <a:buChar char="•"/>
            </a:pPr>
            <a:r>
              <a:rPr lang="en-US" b="1" i="0" u="none" strike="noStrike">
                <a:solidFill>
                  <a:srgbClr val="7C891D"/>
                </a:solidFill>
              </a:rPr>
              <a:t>“Practices” </a:t>
            </a:r>
            <a:r>
              <a:rPr lang="en-US" b="0" i="0" u="none" strike="noStrike">
                <a:solidFill>
                  <a:srgbClr val="7C891D"/>
                </a:solidFill>
              </a:rPr>
              <a:t>look different on farms based on management, soil type, microclimate, etc. and it is difficult to monitor how successfully each farm is implementing a practice.  </a:t>
            </a:r>
            <a:endParaRPr/>
          </a:p>
          <a:p>
            <a:pPr marL="228600" lvl="0" indent="-182880" algn="l" rtl="0">
              <a:lnSpc>
                <a:spcPct val="90000"/>
              </a:lnSpc>
              <a:spcBef>
                <a:spcPts val="1400"/>
              </a:spcBef>
              <a:spcAft>
                <a:spcPts val="0"/>
              </a:spcAft>
              <a:buSzPts val="1760"/>
              <a:buChar char="•"/>
            </a:pPr>
            <a:r>
              <a:rPr lang="en-US" b="0" i="0" u="none" strike="noStrike">
                <a:solidFill>
                  <a:srgbClr val="7C891D"/>
                </a:solidFill>
              </a:rPr>
              <a:t>Utilizing the CSP Bundles will help </a:t>
            </a:r>
            <a:r>
              <a:rPr lang="en-US" b="1" i="0" u="none" strike="noStrike">
                <a:solidFill>
                  <a:srgbClr val="7C891D"/>
                </a:solidFill>
              </a:rPr>
              <a:t>bridge the gap </a:t>
            </a:r>
            <a:r>
              <a:rPr lang="en-US" b="0" i="0" u="none" strike="noStrike">
                <a:solidFill>
                  <a:srgbClr val="7C891D"/>
                </a:solidFill>
              </a:rPr>
              <a:t>between the two approaches</a:t>
            </a:r>
            <a:endParaRPr/>
          </a:p>
          <a:p>
            <a:pPr marL="457200" lvl="1" indent="-182879" algn="l" rtl="0">
              <a:lnSpc>
                <a:spcPct val="90000"/>
              </a:lnSpc>
              <a:spcBef>
                <a:spcPts val="200"/>
              </a:spcBef>
              <a:spcAft>
                <a:spcPts val="0"/>
              </a:spcAft>
              <a:buSzPts val="1760"/>
              <a:buChar char="•"/>
            </a:pPr>
            <a:r>
              <a:rPr lang="en-US" sz="2200" b="0" i="0" u="none" strike="noStrike">
                <a:solidFill>
                  <a:srgbClr val="7C891D"/>
                </a:solidFill>
              </a:rPr>
              <a:t>case-specific </a:t>
            </a:r>
            <a:endParaRPr/>
          </a:p>
          <a:p>
            <a:pPr marL="457200" lvl="1" indent="-182879" algn="l" rtl="0">
              <a:lnSpc>
                <a:spcPct val="90000"/>
              </a:lnSpc>
              <a:spcBef>
                <a:spcPts val="600"/>
              </a:spcBef>
              <a:spcAft>
                <a:spcPts val="0"/>
              </a:spcAft>
              <a:buSzPts val="1760"/>
              <a:buChar char="•"/>
            </a:pPr>
            <a:r>
              <a:rPr lang="en-US" sz="2200" b="0" i="0" u="none" strike="noStrike">
                <a:solidFill>
                  <a:srgbClr val="7C891D"/>
                </a:solidFill>
              </a:rPr>
              <a:t>on the ground flexibility</a:t>
            </a:r>
            <a:endParaRPr sz="2200">
              <a:solidFill>
                <a:srgbClr val="7C891D"/>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Corbel"/>
              <a:buNone/>
            </a:pPr>
            <a:r>
              <a:rPr lang="en-US"/>
              <a:t>CSP Shortfalls</a:t>
            </a:r>
            <a:endParaRPr/>
          </a:p>
        </p:txBody>
      </p:sp>
      <p:sp>
        <p:nvSpPr>
          <p:cNvPr id="113" name="Google Shape;113;p4"/>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p>
            <a:pPr marL="228600" lvl="0" indent="-182880" algn="l" rtl="0">
              <a:lnSpc>
                <a:spcPct val="90000"/>
              </a:lnSpc>
              <a:spcBef>
                <a:spcPts val="0"/>
              </a:spcBef>
              <a:spcAft>
                <a:spcPts val="0"/>
              </a:spcAft>
              <a:buSzPts val="1760"/>
              <a:buChar char="•"/>
            </a:pPr>
            <a:r>
              <a:rPr lang="en-US"/>
              <a:t>No Base Payment</a:t>
            </a:r>
            <a:endParaRPr/>
          </a:p>
          <a:p>
            <a:pPr marL="228600" lvl="0" indent="-182880" algn="l" rtl="0">
              <a:lnSpc>
                <a:spcPct val="90000"/>
              </a:lnSpc>
              <a:spcBef>
                <a:spcPts val="1400"/>
              </a:spcBef>
              <a:spcAft>
                <a:spcPts val="0"/>
              </a:spcAft>
              <a:buSzPts val="1760"/>
              <a:buChar char="•"/>
            </a:pPr>
            <a:r>
              <a:rPr lang="en-US"/>
              <a:t>Qualifying Farms</a:t>
            </a:r>
            <a:endParaRPr/>
          </a:p>
          <a:p>
            <a:pPr marL="228600" lvl="0" indent="-182880" algn="l" rtl="0">
              <a:lnSpc>
                <a:spcPct val="90000"/>
              </a:lnSpc>
              <a:spcBef>
                <a:spcPts val="1400"/>
              </a:spcBef>
              <a:spcAft>
                <a:spcPts val="0"/>
              </a:spcAft>
              <a:buSzPts val="1760"/>
              <a:buChar char="•"/>
            </a:pPr>
            <a:r>
              <a:rPr lang="en-US"/>
              <a:t>CSP Ceiling</a:t>
            </a:r>
            <a:endParaRPr/>
          </a:p>
          <a:p>
            <a:pPr marL="228600" lvl="0" indent="-182880" algn="l" rtl="0">
              <a:lnSpc>
                <a:spcPct val="90000"/>
              </a:lnSpc>
              <a:spcBef>
                <a:spcPts val="1400"/>
              </a:spcBef>
              <a:spcAft>
                <a:spcPts val="0"/>
              </a:spcAft>
              <a:buSzPts val="1760"/>
              <a:buChar char="•"/>
            </a:pPr>
            <a:r>
              <a:rPr lang="en-US"/>
              <a:t>Transitional Funding</a:t>
            </a:r>
            <a:endParaRPr/>
          </a:p>
          <a:p>
            <a:pPr marL="228600" lvl="0" indent="-182880" algn="l" rtl="0">
              <a:lnSpc>
                <a:spcPct val="90000"/>
              </a:lnSpc>
              <a:spcBef>
                <a:spcPts val="1400"/>
              </a:spcBef>
              <a:spcAft>
                <a:spcPts val="0"/>
              </a:spcAft>
              <a:buSzPts val="1760"/>
              <a:buChar char="•"/>
            </a:pPr>
            <a:r>
              <a:rPr lang="en-US"/>
              <a:t>Historically Underserved Farmers</a:t>
            </a:r>
            <a:endParaRPr/>
          </a:p>
          <a:p>
            <a:pPr marL="228600" lvl="0" indent="-162560" algn="l" rtl="0">
              <a:lnSpc>
                <a:spcPct val="90000"/>
              </a:lnSpc>
              <a:spcBef>
                <a:spcPts val="1400"/>
              </a:spcBef>
              <a:spcAft>
                <a:spcPts val="0"/>
              </a:spcAft>
              <a:buSzPts val="1440"/>
              <a:buChar char="•"/>
            </a:pPr>
            <a:r>
              <a:rPr lang="en-US"/>
              <a:t>Comprehensive Planning</a:t>
            </a:r>
            <a:endParaRPr/>
          </a:p>
          <a:p>
            <a:pPr marL="228600" lvl="0" indent="-71120" algn="l" rtl="0">
              <a:lnSpc>
                <a:spcPct val="90000"/>
              </a:lnSpc>
              <a:spcBef>
                <a:spcPts val="1400"/>
              </a:spcBef>
              <a:spcAft>
                <a:spcPts val="0"/>
              </a:spcAft>
              <a:buSzPts val="176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aphicFrame>
        <p:nvGraphicFramePr>
          <p:cNvPr id="119" name="Google Shape;119;p5"/>
          <p:cNvGraphicFramePr/>
          <p:nvPr/>
        </p:nvGraphicFramePr>
        <p:xfrm>
          <a:off x="270387" y="207590"/>
          <a:ext cx="3000000" cy="3000000"/>
        </p:xfrm>
        <a:graphic>
          <a:graphicData uri="http://schemas.openxmlformats.org/drawingml/2006/table">
            <a:tbl>
              <a:tblPr>
                <a:noFill/>
                <a:tableStyleId>{FF6A5F8C-94B3-46FF-928E-007441C974D3}</a:tableStyleId>
              </a:tblPr>
              <a:tblGrid>
                <a:gridCol w="1192650">
                  <a:extLst>
                    <a:ext uri="{9D8B030D-6E8A-4147-A177-3AD203B41FA5}">
                      <a16:colId xmlns:a16="http://schemas.microsoft.com/office/drawing/2014/main" val="20000"/>
                    </a:ext>
                  </a:extLst>
                </a:gridCol>
                <a:gridCol w="1004850">
                  <a:extLst>
                    <a:ext uri="{9D8B030D-6E8A-4147-A177-3AD203B41FA5}">
                      <a16:colId xmlns:a16="http://schemas.microsoft.com/office/drawing/2014/main" val="20001"/>
                    </a:ext>
                  </a:extLst>
                </a:gridCol>
                <a:gridCol w="3244650">
                  <a:extLst>
                    <a:ext uri="{9D8B030D-6E8A-4147-A177-3AD203B41FA5}">
                      <a16:colId xmlns:a16="http://schemas.microsoft.com/office/drawing/2014/main" val="20002"/>
                    </a:ext>
                  </a:extLst>
                </a:gridCol>
                <a:gridCol w="1460100">
                  <a:extLst>
                    <a:ext uri="{9D8B030D-6E8A-4147-A177-3AD203B41FA5}">
                      <a16:colId xmlns:a16="http://schemas.microsoft.com/office/drawing/2014/main" val="20003"/>
                    </a:ext>
                  </a:extLst>
                </a:gridCol>
                <a:gridCol w="4748975">
                  <a:extLst>
                    <a:ext uri="{9D8B030D-6E8A-4147-A177-3AD203B41FA5}">
                      <a16:colId xmlns:a16="http://schemas.microsoft.com/office/drawing/2014/main" val="20004"/>
                    </a:ext>
                  </a:extLst>
                </a:gridCol>
              </a:tblGrid>
              <a:tr h="516025">
                <a:tc>
                  <a:txBody>
                    <a:bodyPr/>
                    <a:lstStyle/>
                    <a:p>
                      <a:pPr marL="0" marR="0" lvl="0" indent="0" algn="ctr" rtl="0">
                        <a:spcBef>
                          <a:spcPts val="0"/>
                        </a:spcBef>
                        <a:spcAft>
                          <a:spcPts val="0"/>
                        </a:spcAft>
                        <a:buNone/>
                      </a:pPr>
                      <a:r>
                        <a:rPr lang="en-US" sz="1400" b="1" i="0" u="none" strike="noStrike" cap="none">
                          <a:solidFill>
                            <a:srgbClr val="26282A"/>
                          </a:solidFill>
                          <a:latin typeface="Arial"/>
                          <a:ea typeface="Arial"/>
                          <a:cs typeface="Arial"/>
                          <a:sym typeface="Arial"/>
                        </a:rPr>
                        <a:t> </a:t>
                      </a:r>
                      <a:endParaRPr sz="1400" u="none" strike="noStrike" cap="none"/>
                    </a:p>
                    <a:p>
                      <a:pPr marL="0" marR="0" lvl="0" indent="0" algn="ctr" rtl="0">
                        <a:spcBef>
                          <a:spcPts val="0"/>
                        </a:spcBef>
                        <a:spcAft>
                          <a:spcPts val="0"/>
                        </a:spcAft>
                        <a:buNone/>
                      </a:pPr>
                      <a:r>
                        <a:rPr lang="en-US" sz="1400" b="1" i="0" u="none" strike="noStrike" cap="none">
                          <a:solidFill>
                            <a:srgbClr val="26282A"/>
                          </a:solidFill>
                          <a:latin typeface="Arial"/>
                          <a:ea typeface="Arial"/>
                          <a:cs typeface="Arial"/>
                          <a:sym typeface="Arial"/>
                        </a:rPr>
                        <a:t>Categories</a:t>
                      </a:r>
                      <a:endParaRPr sz="1400" u="none" strike="noStrike" cap="none"/>
                    </a:p>
                  </a:txBody>
                  <a:tcPr marL="36300" marR="36300" marT="36300" marB="36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br>
                        <a:rPr lang="en-US" sz="1400" u="none" strike="noStrike" cap="none"/>
                      </a:br>
                      <a:r>
                        <a:rPr lang="en-US" sz="1400" b="1" i="0" u="none" strike="noStrike" cap="none">
                          <a:solidFill>
                            <a:srgbClr val="26282A"/>
                          </a:solidFill>
                          <a:latin typeface="Arial"/>
                          <a:ea typeface="Arial"/>
                          <a:cs typeface="Arial"/>
                          <a:sym typeface="Arial"/>
                        </a:rPr>
                        <a:t>Pay Bracket</a:t>
                      </a:r>
                      <a:endParaRPr sz="1400" u="none" strike="noStrike" cap="none"/>
                    </a:p>
                  </a:txBody>
                  <a:tcPr marL="36300" marR="36300" marT="36300" marB="36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26282A"/>
                          </a:solidFill>
                          <a:latin typeface="Arial"/>
                          <a:ea typeface="Arial"/>
                          <a:cs typeface="Arial"/>
                          <a:sym typeface="Arial"/>
                        </a:rPr>
                        <a:t>Examples of Suggested Threshold Requirements</a:t>
                      </a:r>
                      <a:endParaRPr sz="1400" u="none" strike="noStrike" cap="none"/>
                    </a:p>
                  </a:txBody>
                  <a:tcPr marL="36300" marR="36300" marT="36300" marB="36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br>
                        <a:rPr lang="en-US" sz="1400" u="none" strike="noStrike" cap="none"/>
                      </a:br>
                      <a:r>
                        <a:rPr lang="en-US" sz="1400" b="1" i="0" u="none" strike="noStrike" cap="none">
                          <a:solidFill>
                            <a:srgbClr val="26282A"/>
                          </a:solidFill>
                          <a:latin typeface="Arial"/>
                          <a:ea typeface="Arial"/>
                          <a:cs typeface="Arial"/>
                          <a:sym typeface="Arial"/>
                        </a:rPr>
                        <a:t>CSP</a:t>
                      </a:r>
                      <a:endParaRPr sz="1400" u="none" strike="noStrike" cap="none"/>
                    </a:p>
                    <a:p>
                      <a:pPr marL="0" marR="0" lvl="0" indent="0" algn="ctr" rtl="0">
                        <a:spcBef>
                          <a:spcPts val="0"/>
                        </a:spcBef>
                        <a:spcAft>
                          <a:spcPts val="0"/>
                        </a:spcAft>
                        <a:buNone/>
                      </a:pPr>
                      <a:r>
                        <a:rPr lang="en-US" sz="1400" b="1" i="0" u="none" strike="noStrike" cap="none">
                          <a:solidFill>
                            <a:srgbClr val="26282A"/>
                          </a:solidFill>
                          <a:latin typeface="Arial"/>
                          <a:ea typeface="Arial"/>
                          <a:cs typeface="Arial"/>
                          <a:sym typeface="Arial"/>
                        </a:rPr>
                        <a:t>Equivalent</a:t>
                      </a:r>
                      <a:endParaRPr sz="1400" u="none" strike="noStrike" cap="none"/>
                    </a:p>
                  </a:txBody>
                  <a:tcPr marL="36300" marR="36300" marT="36300" marB="36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br>
                        <a:rPr lang="en-US" sz="1400" u="none" strike="noStrike" cap="none"/>
                      </a:br>
                      <a:r>
                        <a:rPr lang="en-US" sz="1400" b="1" i="0" u="none" strike="noStrike" cap="none">
                          <a:solidFill>
                            <a:srgbClr val="26282A"/>
                          </a:solidFill>
                          <a:latin typeface="Arial"/>
                          <a:ea typeface="Arial"/>
                          <a:cs typeface="Arial"/>
                          <a:sym typeface="Arial"/>
                        </a:rPr>
                        <a:t>Benefits</a:t>
                      </a:r>
                      <a:endParaRPr sz="1400" u="none" strike="noStrike" cap="none"/>
                    </a:p>
                  </a:txBody>
                  <a:tcPr marL="36300" marR="36300" marT="36300" marB="36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402950">
                <a:tc>
                  <a:txBody>
                    <a:bodyPr/>
                    <a:lstStyle/>
                    <a:p>
                      <a:pPr marL="0" marR="0" lvl="0" indent="0" algn="l" rtl="0">
                        <a:spcBef>
                          <a:spcPts val="0"/>
                        </a:spcBef>
                        <a:spcAft>
                          <a:spcPts val="0"/>
                        </a:spcAft>
                        <a:buNone/>
                      </a:pPr>
                      <a:r>
                        <a:rPr lang="en-US" sz="1300" b="0" i="0" u="none" strike="noStrike" cap="none">
                          <a:solidFill>
                            <a:srgbClr val="26282A"/>
                          </a:solidFill>
                          <a:latin typeface="Arial"/>
                          <a:ea typeface="Arial"/>
                          <a:cs typeface="Arial"/>
                          <a:sym typeface="Arial"/>
                        </a:rPr>
                        <a:t>Base</a:t>
                      </a:r>
                      <a:endParaRPr sz="1300" u="none" strike="noStrike" cap="none"/>
                    </a:p>
                  </a:txBody>
                  <a:tcPr marL="36300" marR="36300" marT="36300" marB="36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300" b="0" i="0" u="none" strike="noStrike" cap="none">
                          <a:solidFill>
                            <a:srgbClr val="26282A"/>
                          </a:solidFill>
                          <a:latin typeface="Arial"/>
                          <a:ea typeface="Arial"/>
                          <a:cs typeface="Arial"/>
                          <a:sym typeface="Arial"/>
                        </a:rPr>
                        <a:t>$10,000 (Flat Rate for all farms)</a:t>
                      </a:r>
                      <a:endParaRPr sz="1300" u="none" strike="noStrike" cap="none"/>
                    </a:p>
                  </a:txBody>
                  <a:tcPr marL="36300" marR="36300" marT="36300" marB="36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300" b="0" i="0" u="none" strike="noStrike" cap="none">
                          <a:solidFill>
                            <a:srgbClr val="26282A"/>
                          </a:solidFill>
                          <a:latin typeface="Arial"/>
                          <a:ea typeface="Arial"/>
                          <a:cs typeface="Arial"/>
                          <a:sym typeface="Arial"/>
                        </a:rPr>
                        <a:t>No RAP violations and meet basic BMP’s for farm size.</a:t>
                      </a:r>
                      <a:endParaRPr sz="1300" u="none" strike="noStrike" cap="none"/>
                    </a:p>
                    <a:p>
                      <a:pPr marL="0" marR="0" lvl="0" indent="0" algn="l" rtl="0">
                        <a:spcBef>
                          <a:spcPts val="0"/>
                        </a:spcBef>
                        <a:spcAft>
                          <a:spcPts val="0"/>
                        </a:spcAft>
                        <a:buNone/>
                      </a:pPr>
                      <a:br>
                        <a:rPr lang="en-US" sz="1300" u="none" strike="noStrike" cap="none"/>
                      </a:br>
                      <a:r>
                        <a:rPr lang="en-US" sz="1300" b="0" i="0" u="none" strike="noStrike" cap="none">
                          <a:solidFill>
                            <a:srgbClr val="000000"/>
                          </a:solidFill>
                          <a:latin typeface="Arial"/>
                          <a:ea typeface="Arial"/>
                          <a:cs typeface="Arial"/>
                          <a:sym typeface="Arial"/>
                        </a:rPr>
                        <a:t>*</a:t>
                      </a:r>
                      <a:r>
                        <a:rPr lang="en-US" sz="1300" b="0" i="0" u="none" strike="noStrike" cap="none">
                          <a:solidFill>
                            <a:srgbClr val="000000"/>
                          </a:solidFill>
                          <a:latin typeface="Roboto"/>
                          <a:ea typeface="Roboto"/>
                          <a:cs typeface="Roboto"/>
                          <a:sym typeface="Roboto"/>
                        </a:rPr>
                        <a:t>involvement in the program requires farms to work with technical service providers to develop comprehensive conservation, business, and/or succession plans</a:t>
                      </a:r>
                      <a:endParaRPr sz="1300" u="none" strike="noStrike" cap="none"/>
                    </a:p>
                  </a:txBody>
                  <a:tcPr marL="36300" marR="36300" marT="36300" marB="36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300" b="0" i="0" u="none" strike="noStrike" cap="none">
                          <a:solidFill>
                            <a:srgbClr val="26282A"/>
                          </a:solidFill>
                          <a:latin typeface="Arial"/>
                          <a:ea typeface="Arial"/>
                          <a:cs typeface="Arial"/>
                          <a:sym typeface="Arial"/>
                        </a:rPr>
                        <a:t>Existing Activity Payment (minimum $1,500)</a:t>
                      </a:r>
                      <a:endParaRPr sz="1300" u="none" strike="noStrike" cap="none"/>
                    </a:p>
                    <a:p>
                      <a:pPr marL="0" marR="0" lvl="0" indent="0" algn="l" rtl="0">
                        <a:spcBef>
                          <a:spcPts val="0"/>
                        </a:spcBef>
                        <a:spcAft>
                          <a:spcPts val="0"/>
                        </a:spcAft>
                        <a:buNone/>
                      </a:pPr>
                      <a:br>
                        <a:rPr lang="en-US" sz="1300" u="none" strike="noStrike" cap="none"/>
                      </a:br>
                      <a:endParaRPr sz="1300" u="none" strike="noStrike" cap="none"/>
                    </a:p>
                  </a:txBody>
                  <a:tcPr marL="36300" marR="36300" marT="36300" marB="36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300" b="0" i="0" u="none" strike="noStrike" cap="none">
                          <a:solidFill>
                            <a:srgbClr val="26282A"/>
                          </a:solidFill>
                          <a:latin typeface="Arial"/>
                          <a:ea typeface="Arial"/>
                          <a:cs typeface="Arial"/>
                          <a:sym typeface="Arial"/>
                        </a:rPr>
                        <a:t>Incentivize change, transition costs, infrastructure. Full base payment comes at the start of the contract.</a:t>
                      </a:r>
                      <a:endParaRPr sz="1300" u="none" strike="noStrike" cap="none"/>
                    </a:p>
                    <a:p>
                      <a:pPr marL="0" marR="0" lvl="0" indent="0" algn="l" rtl="0">
                        <a:spcBef>
                          <a:spcPts val="0"/>
                        </a:spcBef>
                        <a:spcAft>
                          <a:spcPts val="0"/>
                        </a:spcAft>
                        <a:buNone/>
                      </a:pPr>
                      <a:br>
                        <a:rPr lang="en-US" sz="1300" u="none" strike="noStrike" cap="none"/>
                      </a:br>
                      <a:r>
                        <a:rPr lang="en-US" sz="1300" b="0" i="0" u="none" strike="noStrike" cap="none">
                          <a:solidFill>
                            <a:srgbClr val="26282A"/>
                          </a:solidFill>
                          <a:latin typeface="Arial"/>
                          <a:ea typeface="Arial"/>
                          <a:cs typeface="Arial"/>
                          <a:sym typeface="Arial"/>
                        </a:rPr>
                        <a:t>Option to form Farm Management Team</a:t>
                      </a:r>
                      <a:endParaRPr sz="1300" u="none" strike="noStrike" cap="none"/>
                    </a:p>
                  </a:txBody>
                  <a:tcPr marL="36300" marR="36300" marT="36300" marB="36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01700">
                <a:tc>
                  <a:txBody>
                    <a:bodyPr/>
                    <a:lstStyle/>
                    <a:p>
                      <a:pPr marL="0" marR="0" lvl="0" indent="0" algn="l" rtl="0">
                        <a:spcBef>
                          <a:spcPts val="0"/>
                        </a:spcBef>
                        <a:spcAft>
                          <a:spcPts val="0"/>
                        </a:spcAft>
                        <a:buNone/>
                      </a:pPr>
                      <a:r>
                        <a:rPr lang="en-US" sz="1300" b="0" i="0" u="none" strike="noStrike" cap="none">
                          <a:solidFill>
                            <a:srgbClr val="26282A"/>
                          </a:solidFill>
                          <a:latin typeface="Arial"/>
                          <a:ea typeface="Arial"/>
                          <a:cs typeface="Arial"/>
                          <a:sym typeface="Arial"/>
                        </a:rPr>
                        <a:t>Steward</a:t>
                      </a:r>
                      <a:endParaRPr sz="1300" u="none" strike="noStrike" cap="none"/>
                    </a:p>
                  </a:txBody>
                  <a:tcPr marL="36300" marR="36300" marT="36300" marB="36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b="0" i="0" u="none" strike="noStrike" cap="none">
                          <a:solidFill>
                            <a:srgbClr val="26282A"/>
                          </a:solidFill>
                          <a:latin typeface="Arial"/>
                          <a:ea typeface="Arial"/>
                          <a:cs typeface="Arial"/>
                          <a:sym typeface="Arial"/>
                        </a:rPr>
                        <a:t>$10/acre</a:t>
                      </a:r>
                      <a:endParaRPr sz="1300" u="none" strike="noStrike" cap="none"/>
                    </a:p>
                  </a:txBody>
                  <a:tcPr marL="36300" marR="36300" marT="36300" marB="36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300" b="0" i="0" u="none" strike="noStrike" cap="none">
                          <a:solidFill>
                            <a:srgbClr val="26282A"/>
                          </a:solidFill>
                          <a:latin typeface="Arial"/>
                          <a:ea typeface="Arial"/>
                          <a:cs typeface="Arial"/>
                          <a:sym typeface="Arial"/>
                        </a:rPr>
                        <a:t>Base plus…crop rotation, manure injection, intensive grazing and cover cropping.</a:t>
                      </a:r>
                      <a:endParaRPr sz="1300" u="none" strike="noStrike" cap="none"/>
                    </a:p>
                    <a:p>
                      <a:pPr marL="0" marR="0" lvl="0" indent="0" algn="l" rtl="0">
                        <a:spcBef>
                          <a:spcPts val="0"/>
                        </a:spcBef>
                        <a:spcAft>
                          <a:spcPts val="0"/>
                        </a:spcAft>
                        <a:buNone/>
                      </a:pPr>
                      <a:br>
                        <a:rPr lang="en-US" sz="1300" u="none" strike="noStrike" cap="none"/>
                      </a:br>
                      <a:r>
                        <a:rPr lang="en-US" sz="1300" b="0" i="0" u="none" strike="noStrike" cap="none">
                          <a:solidFill>
                            <a:srgbClr val="26282A"/>
                          </a:solidFill>
                          <a:latin typeface="Arial"/>
                          <a:ea typeface="Arial"/>
                          <a:cs typeface="Arial"/>
                          <a:sym typeface="Arial"/>
                        </a:rPr>
                        <a:t>+Initiated Planning Process</a:t>
                      </a:r>
                      <a:endParaRPr sz="1300" u="none" strike="noStrike" cap="none"/>
                    </a:p>
                  </a:txBody>
                  <a:tcPr marL="36300" marR="36300" marT="36300" marB="36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300" b="0" i="0" u="none" strike="noStrike" cap="none">
                          <a:solidFill>
                            <a:srgbClr val="26282A"/>
                          </a:solidFill>
                          <a:latin typeface="Arial"/>
                          <a:ea typeface="Arial"/>
                          <a:cs typeface="Arial"/>
                          <a:sym typeface="Arial"/>
                        </a:rPr>
                        <a:t>Enhanced Activity Payment</a:t>
                      </a:r>
                      <a:endParaRPr sz="1300" u="none" strike="noStrike" cap="none"/>
                    </a:p>
                  </a:txBody>
                  <a:tcPr marL="36300" marR="36300" marT="36300" marB="36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300" b="0" i="0" u="none" strike="noStrike" cap="none">
                          <a:solidFill>
                            <a:srgbClr val="26282A"/>
                          </a:solidFill>
                          <a:latin typeface="Arial"/>
                          <a:ea typeface="Arial"/>
                          <a:cs typeface="Arial"/>
                          <a:sym typeface="Arial"/>
                        </a:rPr>
                        <a:t>Controlling nutrient runoff, decreased fertilizer cost, meeting regulations, cleaner water coming off farm</a:t>
                      </a:r>
                      <a:endParaRPr sz="1300" u="none" strike="noStrike" cap="none"/>
                    </a:p>
                  </a:txBody>
                  <a:tcPr marL="36300" marR="36300" marT="36300" marB="36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499925">
                <a:tc>
                  <a:txBody>
                    <a:bodyPr/>
                    <a:lstStyle/>
                    <a:p>
                      <a:pPr marL="0" marR="0" lvl="0" indent="0" algn="l" rtl="0">
                        <a:spcBef>
                          <a:spcPts val="0"/>
                        </a:spcBef>
                        <a:spcAft>
                          <a:spcPts val="0"/>
                        </a:spcAft>
                        <a:buNone/>
                      </a:pPr>
                      <a:r>
                        <a:rPr lang="en-US" sz="1300" b="0" i="0" u="none" strike="noStrike" cap="none">
                          <a:solidFill>
                            <a:srgbClr val="26282A"/>
                          </a:solidFill>
                          <a:latin typeface="Arial"/>
                          <a:ea typeface="Arial"/>
                          <a:cs typeface="Arial"/>
                          <a:sym typeface="Arial"/>
                        </a:rPr>
                        <a:t>Soil Builder</a:t>
                      </a:r>
                      <a:endParaRPr sz="1300" u="none" strike="noStrike" cap="none"/>
                    </a:p>
                  </a:txBody>
                  <a:tcPr marL="36300" marR="36300" marT="36300" marB="36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b="0" i="0" u="none" strike="noStrike" cap="none">
                          <a:solidFill>
                            <a:srgbClr val="26282A"/>
                          </a:solidFill>
                          <a:latin typeface="Arial"/>
                          <a:ea typeface="Arial"/>
                          <a:cs typeface="Arial"/>
                          <a:sym typeface="Arial"/>
                        </a:rPr>
                        <a:t>$60/acre</a:t>
                      </a:r>
                      <a:endParaRPr sz="1300" u="none" strike="noStrike" cap="none"/>
                    </a:p>
                  </a:txBody>
                  <a:tcPr marL="36300" marR="36300" marT="36300" marB="36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300" b="0" i="0" u="none" strike="noStrike" cap="none">
                          <a:solidFill>
                            <a:srgbClr val="26282A"/>
                          </a:solidFill>
                          <a:latin typeface="Arial"/>
                          <a:ea typeface="Arial"/>
                          <a:cs typeface="Arial"/>
                          <a:sym typeface="Arial"/>
                        </a:rPr>
                        <a:t>Base and Steward plus… comprehensive planning, enhanced soil characteristics such as multiple soil biological species, advanced root mass, obvious glue and nutrients in optimal range.</a:t>
                      </a:r>
                      <a:endParaRPr sz="1300" u="none" strike="noStrike" cap="none"/>
                    </a:p>
                    <a:p>
                      <a:pPr marL="0" marR="0" lvl="0" indent="0" algn="l" rtl="0">
                        <a:spcBef>
                          <a:spcPts val="0"/>
                        </a:spcBef>
                        <a:spcAft>
                          <a:spcPts val="0"/>
                        </a:spcAft>
                        <a:buNone/>
                      </a:pPr>
                      <a:br>
                        <a:rPr lang="en-US" sz="1300" u="none" strike="noStrike" cap="none"/>
                      </a:br>
                      <a:r>
                        <a:rPr lang="en-US" sz="1300" b="0" i="0" u="none" strike="noStrike" cap="none">
                          <a:solidFill>
                            <a:srgbClr val="26282A"/>
                          </a:solidFill>
                          <a:latin typeface="Arial"/>
                          <a:ea typeface="Arial"/>
                          <a:cs typeface="Arial"/>
                          <a:sym typeface="Arial"/>
                        </a:rPr>
                        <a:t>+Completed Plan</a:t>
                      </a:r>
                      <a:endParaRPr sz="1300" u="none" strike="noStrike" cap="none"/>
                    </a:p>
                    <a:p>
                      <a:pPr marL="0" marR="0" lvl="0" indent="0" algn="l" rtl="0">
                        <a:spcBef>
                          <a:spcPts val="0"/>
                        </a:spcBef>
                        <a:spcAft>
                          <a:spcPts val="0"/>
                        </a:spcAft>
                        <a:buNone/>
                      </a:pPr>
                      <a:r>
                        <a:rPr lang="en-US" sz="1300" b="0" i="0" u="none" strike="noStrike" cap="none">
                          <a:solidFill>
                            <a:srgbClr val="26282A"/>
                          </a:solidFill>
                          <a:latin typeface="Arial"/>
                          <a:ea typeface="Arial"/>
                          <a:cs typeface="Arial"/>
                          <a:sym typeface="Arial"/>
                        </a:rPr>
                        <a:t>+CSP Application</a:t>
                      </a:r>
                      <a:endParaRPr sz="1300" u="none" strike="noStrike" cap="none"/>
                    </a:p>
                  </a:txBody>
                  <a:tcPr marL="36300" marR="36300" marT="36300" marB="36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300" b="0" i="0" u="sng" strike="noStrike" cap="non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Bundles</a:t>
                      </a:r>
                      <a:r>
                        <a:rPr lang="en-US" sz="1300" b="0" i="0" u="none" strike="noStrike" cap="none">
                          <a:solidFill>
                            <a:srgbClr val="26282A"/>
                          </a:solidFill>
                          <a:latin typeface="Arial"/>
                          <a:ea typeface="Arial"/>
                          <a:cs typeface="Arial"/>
                          <a:sym typeface="Arial"/>
                        </a:rPr>
                        <a:t> +Comprehensive Conservation Plan</a:t>
                      </a:r>
                      <a:endParaRPr sz="1300" u="none" strike="noStrike" cap="none"/>
                    </a:p>
                  </a:txBody>
                  <a:tcPr marL="36300" marR="36300" marT="36300" marB="36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300" b="0" i="0" u="none" strike="noStrike" cap="none">
                          <a:solidFill>
                            <a:srgbClr val="000000"/>
                          </a:solidFill>
                          <a:latin typeface="Arial"/>
                          <a:ea typeface="Arial"/>
                          <a:cs typeface="Arial"/>
                          <a:sym typeface="Arial"/>
                        </a:rPr>
                        <a:t>Building organic matter, building soil systems, increased soil diversity, better feed quality, retaining carbon, less wind erosion, improved water retention</a:t>
                      </a:r>
                      <a:endParaRPr sz="1300" u="none" strike="noStrike" cap="none"/>
                    </a:p>
                  </a:txBody>
                  <a:tcPr marL="36300" marR="36300" marT="36300" marB="36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711475">
                <a:tc>
                  <a:txBody>
                    <a:bodyPr/>
                    <a:lstStyle/>
                    <a:p>
                      <a:pPr marL="0" marR="0" lvl="0" indent="0" algn="l" rtl="0">
                        <a:spcBef>
                          <a:spcPts val="0"/>
                        </a:spcBef>
                        <a:spcAft>
                          <a:spcPts val="0"/>
                        </a:spcAft>
                        <a:buNone/>
                      </a:pPr>
                      <a:r>
                        <a:rPr lang="en-US" sz="1300" b="0" i="0" u="none" strike="noStrike" cap="none">
                          <a:solidFill>
                            <a:srgbClr val="26282A"/>
                          </a:solidFill>
                          <a:latin typeface="Arial"/>
                          <a:ea typeface="Arial"/>
                          <a:cs typeface="Arial"/>
                          <a:sym typeface="Arial"/>
                        </a:rPr>
                        <a:t>Regenerative</a:t>
                      </a:r>
                      <a:endParaRPr sz="1300" u="none" strike="noStrike" cap="none"/>
                    </a:p>
                  </a:txBody>
                  <a:tcPr marL="36300" marR="36300" marT="36300" marB="36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300" b="0" i="0" u="none" strike="noStrike" cap="none">
                          <a:solidFill>
                            <a:srgbClr val="26282A"/>
                          </a:solidFill>
                          <a:latin typeface="Arial"/>
                          <a:ea typeface="Arial"/>
                          <a:cs typeface="Arial"/>
                          <a:sym typeface="Arial"/>
                        </a:rPr>
                        <a:t>$90/acre</a:t>
                      </a:r>
                      <a:endParaRPr sz="1300" u="none" strike="noStrike" cap="none"/>
                    </a:p>
                    <a:p>
                      <a:pPr marL="0" marR="0" lvl="0" indent="0" algn="l" rtl="0">
                        <a:spcBef>
                          <a:spcPts val="0"/>
                        </a:spcBef>
                        <a:spcAft>
                          <a:spcPts val="0"/>
                        </a:spcAft>
                        <a:buNone/>
                      </a:pPr>
                      <a:br>
                        <a:rPr lang="en-US" sz="1300" u="none" strike="noStrike" cap="none"/>
                      </a:br>
                      <a:endParaRPr sz="1300" u="none" strike="noStrike" cap="none"/>
                    </a:p>
                  </a:txBody>
                  <a:tcPr marL="36300" marR="36300" marT="36300" marB="36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300" b="0" i="0" u="none" strike="noStrike" cap="none">
                          <a:solidFill>
                            <a:srgbClr val="26282A"/>
                          </a:solidFill>
                          <a:latin typeface="Arial"/>
                          <a:ea typeface="Arial"/>
                          <a:cs typeface="Arial"/>
                          <a:sym typeface="Arial"/>
                        </a:rPr>
                        <a:t>Base, Steward and Soil Builder plus… trees per acre, wild native plants, hedge rows, carbon levels in soil, water infiltration, biodiversity.</a:t>
                      </a:r>
                      <a:endParaRPr sz="1300" u="none" strike="noStrike" cap="none"/>
                    </a:p>
                    <a:p>
                      <a:pPr marL="0" marR="0" lvl="0" indent="0" algn="l" rtl="0">
                        <a:spcBef>
                          <a:spcPts val="0"/>
                        </a:spcBef>
                        <a:spcAft>
                          <a:spcPts val="0"/>
                        </a:spcAft>
                        <a:buNone/>
                      </a:pPr>
                      <a:br>
                        <a:rPr lang="en-US" sz="1300" u="none" strike="noStrike" cap="none"/>
                      </a:br>
                      <a:r>
                        <a:rPr lang="en-US" sz="1300" b="0" i="0" u="none" strike="noStrike" cap="none">
                          <a:solidFill>
                            <a:srgbClr val="26282A"/>
                          </a:solidFill>
                          <a:latin typeface="Arial"/>
                          <a:ea typeface="Arial"/>
                          <a:cs typeface="Arial"/>
                          <a:sym typeface="Arial"/>
                        </a:rPr>
                        <a:t>+Implemented Plan</a:t>
                      </a:r>
                      <a:endParaRPr sz="1300" u="none" strike="noStrike" cap="none"/>
                    </a:p>
                  </a:txBody>
                  <a:tcPr marL="36300" marR="36300" marT="36300" marB="36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300" b="0" i="0" u="none" strike="noStrike" cap="none">
                          <a:solidFill>
                            <a:srgbClr val="26282A"/>
                          </a:solidFill>
                          <a:latin typeface="Arial"/>
                          <a:ea typeface="Arial"/>
                          <a:cs typeface="Arial"/>
                          <a:sym typeface="Arial"/>
                        </a:rPr>
                        <a:t>Bundles +Supplemental Payment</a:t>
                      </a:r>
                      <a:endParaRPr sz="1300" u="none" strike="noStrike" cap="none"/>
                    </a:p>
                  </a:txBody>
                  <a:tcPr marL="36300" marR="36300" marT="36300" marB="36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300" b="0" i="0" u="none" strike="noStrike" cap="none">
                          <a:solidFill>
                            <a:srgbClr val="26282A"/>
                          </a:solidFill>
                          <a:latin typeface="Arial"/>
                          <a:ea typeface="Arial"/>
                          <a:cs typeface="Arial"/>
                          <a:sym typeface="Arial"/>
                        </a:rPr>
                        <a:t>Strong soil systems in place, removing legacy carbon out of atmosphere, hosting multiple animal and soil species, generating soil resiliency, improving air quality, massive water retention, minimum farmer inputs and repair. Smaller farms may have an easier time reaching this tier.</a:t>
                      </a:r>
                      <a:endParaRPr sz="1300" u="none" strike="noStrike" cap="none"/>
                    </a:p>
                    <a:p>
                      <a:pPr marL="0" marR="0" lvl="0" indent="0" algn="l" rtl="0">
                        <a:spcBef>
                          <a:spcPts val="0"/>
                        </a:spcBef>
                        <a:spcAft>
                          <a:spcPts val="0"/>
                        </a:spcAft>
                        <a:buNone/>
                      </a:pPr>
                      <a:r>
                        <a:rPr lang="en-US" sz="1300" b="0" i="0" u="none" strike="noStrike" cap="none">
                          <a:solidFill>
                            <a:srgbClr val="26282A"/>
                          </a:solidFill>
                          <a:latin typeface="Arial"/>
                          <a:ea typeface="Arial"/>
                          <a:cs typeface="Arial"/>
                          <a:sym typeface="Arial"/>
                        </a:rPr>
                        <a:t>Long term: Once this stage is achieved farms may continue to apply for the per acre payments, ongoing. Base payments?</a:t>
                      </a:r>
                      <a:endParaRPr sz="1300" u="none" strike="noStrike" cap="none"/>
                    </a:p>
                  </a:txBody>
                  <a:tcPr marL="36300" marR="36300" marT="36300" marB="36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20" name="Google Shape;120;p5">
            <a:hlinkClick r:id="rId3"/>
          </p:cNvPr>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Corbel"/>
              <a:buNone/>
            </a:pPr>
            <a:r>
              <a:rPr lang="en-US"/>
              <a:t>Example: 20 Acre Farm</a:t>
            </a:r>
            <a:endParaRPr/>
          </a:p>
        </p:txBody>
      </p:sp>
      <p:sp>
        <p:nvSpPr>
          <p:cNvPr id="127" name="Google Shape;127;p6"/>
          <p:cNvSpPr txBox="1"/>
          <p:nvPr/>
        </p:nvSpPr>
        <p:spPr>
          <a:xfrm>
            <a:off x="1143000" y="2256503"/>
            <a:ext cx="10231800" cy="424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26282A"/>
                </a:solidFill>
                <a:latin typeface="Arial"/>
                <a:ea typeface="Arial"/>
                <a:cs typeface="Arial"/>
                <a:sym typeface="Arial"/>
              </a:rPr>
              <a:t>3 year contract - meets all requirements at all levels</a:t>
            </a:r>
            <a:endParaRPr sz="1800" b="0">
              <a:solidFill>
                <a:schemeClr val="dk1"/>
              </a:solidFill>
              <a:latin typeface="Corbel"/>
              <a:ea typeface="Corbel"/>
              <a:cs typeface="Corbel"/>
              <a:sym typeface="Corbel"/>
            </a:endParaRPr>
          </a:p>
          <a:p>
            <a:pPr marL="0" marR="0" lvl="0" indent="0" algn="l" rtl="0">
              <a:spcBef>
                <a:spcPts val="0"/>
              </a:spcBef>
              <a:spcAft>
                <a:spcPts val="0"/>
              </a:spcAft>
              <a:buNone/>
            </a:pPr>
            <a:r>
              <a:rPr lang="en-US" sz="1800" b="0">
                <a:solidFill>
                  <a:schemeClr val="dk1"/>
                </a:solidFill>
                <a:latin typeface="Corbel"/>
                <a:ea typeface="Corbel"/>
                <a:cs typeface="Corbel"/>
                <a:sym typeface="Corbel"/>
              </a:rPr>
              <a:t> </a:t>
            </a:r>
            <a:endParaRPr/>
          </a:p>
          <a:p>
            <a:pPr marL="0" marR="0" lvl="0" indent="0" algn="l" rtl="0">
              <a:spcBef>
                <a:spcPts val="0"/>
              </a:spcBef>
              <a:spcAft>
                <a:spcPts val="0"/>
              </a:spcAft>
              <a:buNone/>
            </a:pPr>
            <a:r>
              <a:rPr lang="en-US" sz="1800" b="0" i="0" u="sng">
                <a:solidFill>
                  <a:srgbClr val="26282A"/>
                </a:solidFill>
                <a:latin typeface="Arial"/>
                <a:ea typeface="Arial"/>
                <a:cs typeface="Arial"/>
                <a:sym typeface="Arial"/>
              </a:rPr>
              <a:t>Levels Rate Payment Payment Payment</a:t>
            </a:r>
            <a:endParaRPr sz="1800" b="0">
              <a:solidFill>
                <a:schemeClr val="dk1"/>
              </a:solidFill>
              <a:latin typeface="Corbel"/>
              <a:ea typeface="Corbel"/>
              <a:cs typeface="Corbel"/>
              <a:sym typeface="Corbel"/>
            </a:endParaRPr>
          </a:p>
          <a:p>
            <a:pPr marL="0" marR="0" lvl="0" indent="0" algn="l" rtl="0">
              <a:spcBef>
                <a:spcPts val="0"/>
              </a:spcBef>
              <a:spcAft>
                <a:spcPts val="0"/>
              </a:spcAft>
              <a:buNone/>
            </a:pPr>
            <a:r>
              <a:rPr lang="en-US" sz="1800" b="0">
                <a:solidFill>
                  <a:schemeClr val="dk1"/>
                </a:solidFill>
                <a:latin typeface="Corbel"/>
                <a:ea typeface="Corbel"/>
                <a:cs typeface="Corbel"/>
                <a:sym typeface="Corbel"/>
              </a:rPr>
              <a:t> </a:t>
            </a:r>
            <a:endParaRPr/>
          </a:p>
          <a:p>
            <a:pPr marL="0" marR="0" lvl="0" indent="457200" algn="l" rtl="0">
              <a:spcBef>
                <a:spcPts val="0"/>
              </a:spcBef>
              <a:spcAft>
                <a:spcPts val="0"/>
              </a:spcAft>
              <a:buNone/>
            </a:pPr>
            <a:r>
              <a:rPr lang="en-US" sz="1800">
                <a:solidFill>
                  <a:srgbClr val="26282A"/>
                </a:solidFill>
              </a:rPr>
              <a:t>                 </a:t>
            </a:r>
            <a:r>
              <a:rPr lang="en-US" sz="1800" b="0" i="0" u="none" strike="noStrike">
                <a:solidFill>
                  <a:srgbClr val="26282A"/>
                </a:solidFill>
                <a:latin typeface="Arial"/>
                <a:ea typeface="Arial"/>
                <a:cs typeface="Arial"/>
                <a:sym typeface="Arial"/>
              </a:rPr>
              <a:t>Base Pay 1x </a:t>
            </a:r>
            <a:r>
              <a:rPr lang="en-US" sz="1800" b="1" i="0" u="none" strike="noStrike">
                <a:solidFill>
                  <a:srgbClr val="26282A"/>
                </a:solidFill>
              </a:rPr>
              <a:t>$10,000 $10,000 $10,000</a:t>
            </a:r>
            <a:endParaRPr sz="1800" b="1">
              <a:solidFill>
                <a:schemeClr val="dk1"/>
              </a:solidFill>
              <a:latin typeface="Corbel"/>
              <a:ea typeface="Corbel"/>
              <a:cs typeface="Corbel"/>
              <a:sym typeface="Corbel"/>
            </a:endParaRPr>
          </a:p>
          <a:p>
            <a:pPr marL="0" marR="0" lvl="0" indent="0" algn="l" rtl="0">
              <a:spcBef>
                <a:spcPts val="0"/>
              </a:spcBef>
              <a:spcAft>
                <a:spcPts val="0"/>
              </a:spcAft>
              <a:buNone/>
            </a:pPr>
            <a:r>
              <a:rPr lang="en-US" sz="1800" b="0">
                <a:solidFill>
                  <a:schemeClr val="dk1"/>
                </a:solidFill>
                <a:latin typeface="Corbel"/>
                <a:ea typeface="Corbel"/>
                <a:cs typeface="Corbel"/>
                <a:sym typeface="Corbel"/>
              </a:rPr>
              <a:t> </a:t>
            </a:r>
            <a:endParaRPr/>
          </a:p>
          <a:p>
            <a:pPr marL="0" marR="0" lvl="0" indent="0" algn="l" rtl="0">
              <a:spcBef>
                <a:spcPts val="0"/>
              </a:spcBef>
              <a:spcAft>
                <a:spcPts val="0"/>
              </a:spcAft>
              <a:buNone/>
            </a:pPr>
            <a:r>
              <a:rPr lang="en-US" sz="1800" b="0" i="0" u="none" strike="noStrike">
                <a:solidFill>
                  <a:srgbClr val="26282A"/>
                </a:solidFill>
                <a:latin typeface="Arial"/>
                <a:ea typeface="Arial"/>
                <a:cs typeface="Arial"/>
                <a:sym typeface="Arial"/>
              </a:rPr>
              <a:t>Steward 20 x $10/acre x3     </a:t>
            </a:r>
            <a:r>
              <a:rPr lang="en-US" sz="1800" b="1" i="0" u="none" strike="noStrike">
                <a:solidFill>
                  <a:srgbClr val="26282A"/>
                </a:solidFill>
              </a:rPr>
              <a:t>$600</a:t>
            </a:r>
            <a:endParaRPr sz="1800" b="1">
              <a:solidFill>
                <a:schemeClr val="dk1"/>
              </a:solidFill>
              <a:latin typeface="Corbel"/>
              <a:ea typeface="Corbel"/>
              <a:cs typeface="Corbel"/>
              <a:sym typeface="Corbel"/>
            </a:endParaRPr>
          </a:p>
          <a:p>
            <a:pPr marL="0" marR="0" lvl="0" indent="0" algn="l" rtl="0">
              <a:spcBef>
                <a:spcPts val="0"/>
              </a:spcBef>
              <a:spcAft>
                <a:spcPts val="0"/>
              </a:spcAft>
              <a:buNone/>
            </a:pPr>
            <a:r>
              <a:rPr lang="en-US" sz="1800" b="0">
                <a:solidFill>
                  <a:schemeClr val="dk1"/>
                </a:solidFill>
                <a:latin typeface="Corbel"/>
                <a:ea typeface="Corbel"/>
                <a:cs typeface="Corbel"/>
                <a:sym typeface="Corbel"/>
              </a:rPr>
              <a:t> </a:t>
            </a:r>
            <a:endParaRPr/>
          </a:p>
          <a:p>
            <a:pPr marL="0" marR="0" lvl="0" indent="0" algn="l" rtl="0">
              <a:spcBef>
                <a:spcPts val="0"/>
              </a:spcBef>
              <a:spcAft>
                <a:spcPts val="0"/>
              </a:spcAft>
              <a:buNone/>
            </a:pPr>
            <a:r>
              <a:rPr lang="en-US" sz="1800">
                <a:solidFill>
                  <a:srgbClr val="26282A"/>
                </a:solidFill>
              </a:rPr>
              <a:t>          </a:t>
            </a:r>
            <a:r>
              <a:rPr lang="en-US" sz="1800" b="0" i="0" u="none" strike="noStrike">
                <a:solidFill>
                  <a:srgbClr val="26282A"/>
                </a:solidFill>
                <a:latin typeface="Arial"/>
                <a:ea typeface="Arial"/>
                <a:cs typeface="Arial"/>
                <a:sym typeface="Arial"/>
              </a:rPr>
              <a:t>Soil Builder 20 x $60/acre  x3   </a:t>
            </a:r>
            <a:r>
              <a:rPr lang="en-US" sz="1800" b="1" i="0" u="none" strike="noStrike">
                <a:solidFill>
                  <a:srgbClr val="26282A"/>
                </a:solidFill>
              </a:rPr>
              <a:t>$3,600</a:t>
            </a:r>
            <a:endParaRPr sz="1800" b="1">
              <a:solidFill>
                <a:schemeClr val="dk1"/>
              </a:solidFill>
              <a:latin typeface="Corbel"/>
              <a:ea typeface="Corbel"/>
              <a:cs typeface="Corbel"/>
              <a:sym typeface="Corbel"/>
            </a:endParaRPr>
          </a:p>
          <a:p>
            <a:pPr marL="0" marR="0" lvl="0" indent="0" algn="l" rtl="0">
              <a:spcBef>
                <a:spcPts val="0"/>
              </a:spcBef>
              <a:spcAft>
                <a:spcPts val="0"/>
              </a:spcAft>
              <a:buNone/>
            </a:pPr>
            <a:r>
              <a:rPr lang="en-US" sz="1800" b="0">
                <a:solidFill>
                  <a:schemeClr val="dk1"/>
                </a:solidFill>
                <a:latin typeface="Corbel"/>
                <a:ea typeface="Corbel"/>
                <a:cs typeface="Corbel"/>
                <a:sym typeface="Corbel"/>
              </a:rPr>
              <a:t> </a:t>
            </a:r>
            <a:endParaRPr/>
          </a:p>
          <a:p>
            <a:pPr marL="0" marR="0" lvl="0" indent="0" algn="l" rtl="0">
              <a:spcBef>
                <a:spcPts val="0"/>
              </a:spcBef>
              <a:spcAft>
                <a:spcPts val="0"/>
              </a:spcAft>
              <a:buNone/>
            </a:pPr>
            <a:r>
              <a:rPr lang="en-US" sz="1800">
                <a:solidFill>
                  <a:srgbClr val="26282A"/>
                </a:solidFill>
              </a:rPr>
              <a:t>                      </a:t>
            </a:r>
            <a:r>
              <a:rPr lang="en-US" sz="1800" b="0" i="0" u="none" strike="noStrike">
                <a:solidFill>
                  <a:srgbClr val="26282A"/>
                </a:solidFill>
                <a:latin typeface="Arial"/>
                <a:ea typeface="Arial"/>
                <a:cs typeface="Arial"/>
                <a:sym typeface="Arial"/>
              </a:rPr>
              <a:t>Regenerative 20 x $90/acre  x3 </a:t>
            </a:r>
            <a:r>
              <a:rPr lang="en-US" sz="1800" b="1" i="0" u="none" strike="noStrike">
                <a:solidFill>
                  <a:srgbClr val="26282A"/>
                </a:solidFill>
              </a:rPr>
              <a:t>$5,400  </a:t>
            </a:r>
            <a:endParaRPr sz="1800" b="1">
              <a:solidFill>
                <a:schemeClr val="dk1"/>
              </a:solidFill>
              <a:latin typeface="Corbel"/>
              <a:ea typeface="Corbel"/>
              <a:cs typeface="Corbel"/>
              <a:sym typeface="Corbel"/>
            </a:endParaRPr>
          </a:p>
          <a:p>
            <a:pPr marL="0" marR="0" lvl="0" indent="0" algn="l" rtl="0">
              <a:spcBef>
                <a:spcPts val="0"/>
              </a:spcBef>
              <a:spcAft>
                <a:spcPts val="0"/>
              </a:spcAft>
              <a:buNone/>
            </a:pPr>
            <a:r>
              <a:rPr lang="en-US" sz="1800">
                <a:solidFill>
                  <a:srgbClr val="26282A"/>
                </a:solidFill>
              </a:rPr>
              <a:t>                                     </a:t>
            </a:r>
            <a:r>
              <a:rPr lang="en-US" sz="1800" b="0" i="0" u="none" strike="noStrike">
                <a:solidFill>
                  <a:srgbClr val="26282A"/>
                </a:solidFill>
                <a:latin typeface="Arial"/>
                <a:ea typeface="Arial"/>
                <a:cs typeface="Arial"/>
                <a:sym typeface="Arial"/>
              </a:rPr>
              <a:t>__________ __________ __________</a:t>
            </a:r>
            <a:endParaRPr sz="1800" b="0">
              <a:solidFill>
                <a:schemeClr val="dk1"/>
              </a:solidFill>
              <a:latin typeface="Corbel"/>
              <a:ea typeface="Corbel"/>
              <a:cs typeface="Corbel"/>
              <a:sym typeface="Corbel"/>
            </a:endParaRPr>
          </a:p>
          <a:p>
            <a:pPr marL="0" marR="0" lvl="0" indent="0" algn="l" rtl="0">
              <a:spcBef>
                <a:spcPts val="0"/>
              </a:spcBef>
              <a:spcAft>
                <a:spcPts val="0"/>
              </a:spcAft>
              <a:buNone/>
            </a:pPr>
            <a:r>
              <a:rPr lang="en-US" sz="1800" b="0">
                <a:solidFill>
                  <a:schemeClr val="dk1"/>
                </a:solidFill>
                <a:latin typeface="Corbel"/>
                <a:ea typeface="Corbel"/>
                <a:cs typeface="Corbel"/>
                <a:sym typeface="Corbel"/>
              </a:rPr>
              <a:t> </a:t>
            </a:r>
            <a:endParaRPr/>
          </a:p>
          <a:p>
            <a:pPr marL="0" marR="0" lvl="0" indent="0" algn="l" rtl="0">
              <a:spcBef>
                <a:spcPts val="0"/>
              </a:spcBef>
              <a:spcAft>
                <a:spcPts val="0"/>
              </a:spcAft>
              <a:buNone/>
            </a:pPr>
            <a:r>
              <a:rPr lang="en-US" sz="1800">
                <a:solidFill>
                  <a:srgbClr val="26282A"/>
                </a:solidFill>
              </a:rPr>
              <a:t>      </a:t>
            </a:r>
            <a:r>
              <a:rPr lang="en-US" sz="1800" b="0" i="0" u="none" strike="noStrike">
                <a:solidFill>
                  <a:srgbClr val="26282A"/>
                </a:solidFill>
                <a:latin typeface="Arial"/>
                <a:ea typeface="Arial"/>
                <a:cs typeface="Arial"/>
                <a:sym typeface="Arial"/>
              </a:rPr>
              <a:t>Total Payment Received </a:t>
            </a:r>
            <a:r>
              <a:rPr lang="en-US" sz="1800" b="1" i="0" u="none" strike="noStrike">
                <a:solidFill>
                  <a:srgbClr val="26282A"/>
                </a:solidFill>
              </a:rPr>
              <a:t>$10,600 $13,600 $15,400</a:t>
            </a:r>
            <a:endParaRPr sz="1800" b="1">
              <a:solidFill>
                <a:schemeClr val="dk1"/>
              </a:solidFill>
              <a:latin typeface="Corbel"/>
              <a:ea typeface="Corbel"/>
              <a:cs typeface="Corbel"/>
              <a:sym typeface="Corbel"/>
            </a:endParaRPr>
          </a:p>
          <a:p>
            <a:pPr marL="0" marR="0" lvl="0" indent="0" algn="l" rtl="0">
              <a:spcBef>
                <a:spcPts val="0"/>
              </a:spcBef>
              <a:spcAft>
                <a:spcPts val="0"/>
              </a:spcAft>
              <a:buNone/>
            </a:pPr>
            <a:r>
              <a:rPr lang="en-US" sz="1800" b="0" i="0" u="none" strike="noStrike">
                <a:solidFill>
                  <a:srgbClr val="26282A"/>
                </a:solidFill>
                <a:latin typeface="Arial"/>
                <a:ea typeface="Arial"/>
                <a:cs typeface="Arial"/>
                <a:sym typeface="Arial"/>
              </a:rPr>
              <a:t>          after meeting requirements</a:t>
            </a:r>
            <a:endParaRPr sz="1800">
              <a:solidFill>
                <a:schemeClr val="dk1"/>
              </a:solidFill>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Corbel"/>
              <a:buNone/>
            </a:pPr>
            <a:r>
              <a:rPr lang="en-US"/>
              <a:t>Example 100 Acre Farm</a:t>
            </a:r>
            <a:endParaRPr/>
          </a:p>
        </p:txBody>
      </p:sp>
      <p:sp>
        <p:nvSpPr>
          <p:cNvPr id="134" name="Google Shape;134;p7"/>
          <p:cNvSpPr txBox="1"/>
          <p:nvPr/>
        </p:nvSpPr>
        <p:spPr>
          <a:xfrm>
            <a:off x="923825" y="1650623"/>
            <a:ext cx="10722000" cy="4802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26282A"/>
                </a:solidFill>
                <a:latin typeface="Arial"/>
                <a:ea typeface="Arial"/>
                <a:cs typeface="Arial"/>
                <a:sym typeface="Arial"/>
              </a:rPr>
              <a:t>3 year contract - meets all requirements at all levels</a:t>
            </a:r>
            <a:endParaRPr sz="1800" b="0">
              <a:solidFill>
                <a:schemeClr val="dk1"/>
              </a:solidFill>
              <a:latin typeface="Corbel"/>
              <a:ea typeface="Corbel"/>
              <a:cs typeface="Corbel"/>
              <a:sym typeface="Corbel"/>
            </a:endParaRPr>
          </a:p>
          <a:p>
            <a:pPr marL="0" marR="0" lvl="0" indent="0" algn="l" rtl="0">
              <a:spcBef>
                <a:spcPts val="0"/>
              </a:spcBef>
              <a:spcAft>
                <a:spcPts val="0"/>
              </a:spcAft>
              <a:buNone/>
            </a:pPr>
            <a:r>
              <a:rPr lang="en-US" sz="1800" b="0">
                <a:solidFill>
                  <a:schemeClr val="dk1"/>
                </a:solidFill>
                <a:latin typeface="Corbel"/>
                <a:ea typeface="Corbel"/>
                <a:cs typeface="Corbel"/>
                <a:sym typeface="Corbel"/>
              </a:rPr>
              <a:t> </a:t>
            </a:r>
            <a:endParaRPr/>
          </a:p>
          <a:p>
            <a:pPr marL="0" marR="0" lvl="0" indent="0" algn="l" rtl="0">
              <a:spcBef>
                <a:spcPts val="0"/>
              </a:spcBef>
              <a:spcAft>
                <a:spcPts val="0"/>
              </a:spcAft>
              <a:buNone/>
            </a:pPr>
            <a:r>
              <a:rPr lang="en-US" sz="1800" b="0" i="0" u="sng">
                <a:solidFill>
                  <a:srgbClr val="26282A"/>
                </a:solidFill>
                <a:latin typeface="Arial"/>
                <a:ea typeface="Arial"/>
                <a:cs typeface="Arial"/>
                <a:sym typeface="Arial"/>
              </a:rPr>
              <a:t>Levels Rate Payment Payment Payment</a:t>
            </a:r>
            <a:endParaRPr sz="1800" b="0">
              <a:solidFill>
                <a:schemeClr val="dk1"/>
              </a:solidFill>
              <a:latin typeface="Corbel"/>
              <a:ea typeface="Corbel"/>
              <a:cs typeface="Corbel"/>
              <a:sym typeface="Corbel"/>
            </a:endParaRPr>
          </a:p>
          <a:p>
            <a:pPr marL="0" marR="0" lvl="0" indent="0" algn="l" rtl="0">
              <a:spcBef>
                <a:spcPts val="0"/>
              </a:spcBef>
              <a:spcAft>
                <a:spcPts val="0"/>
              </a:spcAft>
              <a:buNone/>
            </a:pPr>
            <a:r>
              <a:rPr lang="en-US" sz="1800" b="0">
                <a:solidFill>
                  <a:schemeClr val="dk1"/>
                </a:solidFill>
                <a:latin typeface="Corbel"/>
                <a:ea typeface="Corbel"/>
                <a:cs typeface="Corbel"/>
                <a:sym typeface="Corbel"/>
              </a:rPr>
              <a:t> </a:t>
            </a:r>
            <a:endParaRPr/>
          </a:p>
          <a:p>
            <a:pPr marL="457200" marR="0" lvl="0" indent="457200" algn="l" rtl="0">
              <a:spcBef>
                <a:spcPts val="0"/>
              </a:spcBef>
              <a:spcAft>
                <a:spcPts val="0"/>
              </a:spcAft>
              <a:buNone/>
            </a:pPr>
            <a:r>
              <a:rPr lang="en-US" sz="1800">
                <a:solidFill>
                  <a:srgbClr val="26282A"/>
                </a:solidFill>
              </a:rPr>
              <a:t>   </a:t>
            </a:r>
            <a:r>
              <a:rPr lang="en-US" sz="1800" b="0" i="0" u="none" strike="noStrike">
                <a:solidFill>
                  <a:srgbClr val="26282A"/>
                </a:solidFill>
                <a:latin typeface="Arial"/>
                <a:ea typeface="Arial"/>
                <a:cs typeface="Arial"/>
                <a:sym typeface="Arial"/>
              </a:rPr>
              <a:t>Base Pay 1x </a:t>
            </a:r>
            <a:r>
              <a:rPr lang="en-US" sz="1800" b="1" i="0" u="none" strike="noStrike">
                <a:solidFill>
                  <a:srgbClr val="26282A"/>
                </a:solidFill>
              </a:rPr>
              <a:t>$10,000 $10,000 $10,000</a:t>
            </a:r>
            <a:endParaRPr sz="1800" b="1">
              <a:solidFill>
                <a:schemeClr val="dk1"/>
              </a:solidFill>
              <a:latin typeface="Corbel"/>
              <a:ea typeface="Corbel"/>
              <a:cs typeface="Corbel"/>
              <a:sym typeface="Corbel"/>
            </a:endParaRPr>
          </a:p>
          <a:p>
            <a:pPr marL="0" marR="0" lvl="0" indent="0" algn="l" rtl="0">
              <a:spcBef>
                <a:spcPts val="0"/>
              </a:spcBef>
              <a:spcAft>
                <a:spcPts val="0"/>
              </a:spcAft>
              <a:buNone/>
            </a:pPr>
            <a:r>
              <a:rPr lang="en-US" sz="1800" b="0">
                <a:solidFill>
                  <a:schemeClr val="dk1"/>
                </a:solidFill>
                <a:latin typeface="Corbel"/>
                <a:ea typeface="Corbel"/>
                <a:cs typeface="Corbel"/>
                <a:sym typeface="Corbel"/>
              </a:rPr>
              <a:t> </a:t>
            </a:r>
            <a:endParaRPr/>
          </a:p>
          <a:p>
            <a:pPr marL="0" marR="0" lvl="0" indent="0" algn="l" rtl="0">
              <a:spcBef>
                <a:spcPts val="0"/>
              </a:spcBef>
              <a:spcAft>
                <a:spcPts val="0"/>
              </a:spcAft>
              <a:buNone/>
            </a:pPr>
            <a:r>
              <a:rPr lang="en-US" sz="1800" b="0" i="0" u="none" strike="noStrike">
                <a:solidFill>
                  <a:srgbClr val="26282A"/>
                </a:solidFill>
                <a:latin typeface="Arial"/>
                <a:ea typeface="Arial"/>
                <a:cs typeface="Arial"/>
                <a:sym typeface="Arial"/>
              </a:rPr>
              <a:t>Steward 100 x $10/acre </a:t>
            </a:r>
            <a:r>
              <a:rPr lang="en-US" sz="1800" b="1" i="0" u="none" strike="noStrike">
                <a:solidFill>
                  <a:srgbClr val="26282A"/>
                </a:solidFill>
              </a:rPr>
              <a:t>$1,000</a:t>
            </a:r>
            <a:endParaRPr sz="1800" b="1">
              <a:solidFill>
                <a:schemeClr val="dk1"/>
              </a:solidFill>
              <a:latin typeface="Corbel"/>
              <a:ea typeface="Corbel"/>
              <a:cs typeface="Corbel"/>
              <a:sym typeface="Corbel"/>
            </a:endParaRPr>
          </a:p>
          <a:p>
            <a:pPr marL="0" marR="0" lvl="0" indent="0" algn="l" rtl="0">
              <a:spcBef>
                <a:spcPts val="0"/>
              </a:spcBef>
              <a:spcAft>
                <a:spcPts val="0"/>
              </a:spcAft>
              <a:buNone/>
            </a:pPr>
            <a:r>
              <a:rPr lang="en-US" sz="1800" b="0">
                <a:solidFill>
                  <a:schemeClr val="dk1"/>
                </a:solidFill>
                <a:latin typeface="Corbel"/>
                <a:ea typeface="Corbel"/>
                <a:cs typeface="Corbel"/>
                <a:sym typeface="Corbel"/>
              </a:rPr>
              <a:t> </a:t>
            </a:r>
            <a:endParaRPr/>
          </a:p>
          <a:p>
            <a:pPr marL="0" marR="0" lvl="0" indent="0" algn="l" rtl="0">
              <a:spcBef>
                <a:spcPts val="0"/>
              </a:spcBef>
              <a:spcAft>
                <a:spcPts val="0"/>
              </a:spcAft>
              <a:buNone/>
            </a:pPr>
            <a:r>
              <a:rPr lang="en-US" sz="1800">
                <a:solidFill>
                  <a:srgbClr val="26282A"/>
                </a:solidFill>
              </a:rPr>
              <a:t>       </a:t>
            </a:r>
            <a:r>
              <a:rPr lang="en-US" sz="1800" b="0" i="0" u="none" strike="noStrike">
                <a:solidFill>
                  <a:srgbClr val="26282A"/>
                </a:solidFill>
                <a:latin typeface="Arial"/>
                <a:ea typeface="Arial"/>
                <a:cs typeface="Arial"/>
                <a:sym typeface="Arial"/>
              </a:rPr>
              <a:t>Soil Builder 100 x $60/acre  </a:t>
            </a:r>
            <a:r>
              <a:rPr lang="en-US" sz="1800" b="1" i="0" u="none" strike="noStrike">
                <a:solidFill>
                  <a:srgbClr val="26282A"/>
                </a:solidFill>
              </a:rPr>
              <a:t> $6,000</a:t>
            </a:r>
            <a:endParaRPr sz="1800" b="1">
              <a:solidFill>
                <a:schemeClr val="dk1"/>
              </a:solidFill>
              <a:latin typeface="Corbel"/>
              <a:ea typeface="Corbel"/>
              <a:cs typeface="Corbel"/>
              <a:sym typeface="Corbel"/>
            </a:endParaRPr>
          </a:p>
          <a:p>
            <a:pPr marL="0" marR="0" lvl="0" indent="0" algn="l" rtl="0">
              <a:spcBef>
                <a:spcPts val="0"/>
              </a:spcBef>
              <a:spcAft>
                <a:spcPts val="0"/>
              </a:spcAft>
              <a:buNone/>
            </a:pPr>
            <a:r>
              <a:rPr lang="en-US" sz="1800" b="0">
                <a:solidFill>
                  <a:schemeClr val="dk1"/>
                </a:solidFill>
                <a:latin typeface="Corbel"/>
                <a:ea typeface="Corbel"/>
                <a:cs typeface="Corbel"/>
                <a:sym typeface="Corbel"/>
              </a:rPr>
              <a:t> </a:t>
            </a:r>
            <a:endParaRPr/>
          </a:p>
          <a:p>
            <a:pPr marL="0" marR="0" lvl="0" indent="0" algn="l" rtl="0">
              <a:spcBef>
                <a:spcPts val="0"/>
              </a:spcBef>
              <a:spcAft>
                <a:spcPts val="0"/>
              </a:spcAft>
              <a:buNone/>
            </a:pPr>
            <a:r>
              <a:rPr lang="en-US" sz="1800">
                <a:solidFill>
                  <a:srgbClr val="26282A"/>
                </a:solidFill>
              </a:rPr>
              <a:t>                    </a:t>
            </a:r>
            <a:r>
              <a:rPr lang="en-US" sz="1800" b="0" i="0" u="none" strike="noStrike">
                <a:solidFill>
                  <a:srgbClr val="26282A"/>
                </a:solidFill>
                <a:latin typeface="Arial"/>
                <a:ea typeface="Arial"/>
                <a:cs typeface="Arial"/>
                <a:sym typeface="Arial"/>
              </a:rPr>
              <a:t>Regenerative 100 x $90/acre </a:t>
            </a:r>
            <a:r>
              <a:rPr lang="en-US" sz="1800" b="1" i="0" u="none" strike="noStrike">
                <a:solidFill>
                  <a:srgbClr val="26282A"/>
                </a:solidFill>
              </a:rPr>
              <a:t>$9,000  </a:t>
            </a:r>
            <a:endParaRPr sz="1800" b="1">
              <a:solidFill>
                <a:schemeClr val="dk1"/>
              </a:solidFill>
              <a:latin typeface="Corbel"/>
              <a:ea typeface="Corbel"/>
              <a:cs typeface="Corbel"/>
              <a:sym typeface="Corbel"/>
            </a:endParaRPr>
          </a:p>
          <a:p>
            <a:pPr marL="0" marR="0" lvl="0" indent="0" algn="l" rtl="0">
              <a:spcBef>
                <a:spcPts val="0"/>
              </a:spcBef>
              <a:spcAft>
                <a:spcPts val="0"/>
              </a:spcAft>
              <a:buNone/>
            </a:pPr>
            <a:r>
              <a:rPr lang="en-US" sz="1800">
                <a:solidFill>
                  <a:srgbClr val="26282A"/>
                </a:solidFill>
              </a:rPr>
              <a:t>                               </a:t>
            </a:r>
            <a:r>
              <a:rPr lang="en-US" sz="1800" b="0" i="0" u="none" strike="noStrike">
                <a:solidFill>
                  <a:srgbClr val="26282A"/>
                </a:solidFill>
                <a:latin typeface="Arial"/>
                <a:ea typeface="Arial"/>
                <a:cs typeface="Arial"/>
                <a:sym typeface="Arial"/>
              </a:rPr>
              <a:t>__________ __________ __________</a:t>
            </a:r>
            <a:endParaRPr sz="1800" b="0">
              <a:solidFill>
                <a:schemeClr val="dk1"/>
              </a:solidFill>
              <a:latin typeface="Corbel"/>
              <a:ea typeface="Corbel"/>
              <a:cs typeface="Corbel"/>
              <a:sym typeface="Corbel"/>
            </a:endParaRPr>
          </a:p>
          <a:p>
            <a:pPr marL="0" marR="0" lvl="0" indent="0" algn="l" rtl="0">
              <a:spcBef>
                <a:spcPts val="0"/>
              </a:spcBef>
              <a:spcAft>
                <a:spcPts val="0"/>
              </a:spcAft>
              <a:buNone/>
            </a:pPr>
            <a:r>
              <a:rPr lang="en-US" sz="1800" b="0">
                <a:solidFill>
                  <a:schemeClr val="dk1"/>
                </a:solidFill>
                <a:latin typeface="Corbel"/>
                <a:ea typeface="Corbel"/>
                <a:cs typeface="Corbel"/>
                <a:sym typeface="Corbel"/>
              </a:rPr>
              <a:t> </a:t>
            </a:r>
            <a:endParaRPr/>
          </a:p>
          <a:p>
            <a:pPr marL="0" marR="0" lvl="0" indent="0" algn="l" rtl="0">
              <a:spcBef>
                <a:spcPts val="0"/>
              </a:spcBef>
              <a:spcAft>
                <a:spcPts val="0"/>
              </a:spcAft>
              <a:buNone/>
            </a:pPr>
            <a:r>
              <a:rPr lang="en-US" sz="1800" b="0" i="0" u="none" strike="noStrike">
                <a:solidFill>
                  <a:srgbClr val="26282A"/>
                </a:solidFill>
                <a:latin typeface="Arial"/>
                <a:ea typeface="Arial"/>
                <a:cs typeface="Arial"/>
                <a:sym typeface="Arial"/>
              </a:rPr>
              <a:t>Total Payment Received </a:t>
            </a:r>
            <a:r>
              <a:rPr lang="en-US" sz="1800" b="1" i="0" u="none" strike="noStrike">
                <a:solidFill>
                  <a:srgbClr val="26282A"/>
                </a:solidFill>
              </a:rPr>
              <a:t>$11,000 $16,000 $19,000</a:t>
            </a:r>
            <a:endParaRPr sz="1800" b="1">
              <a:solidFill>
                <a:schemeClr val="dk1"/>
              </a:solidFill>
              <a:latin typeface="Corbel"/>
              <a:ea typeface="Corbel"/>
              <a:cs typeface="Corbel"/>
              <a:sym typeface="Corbel"/>
            </a:endParaRPr>
          </a:p>
          <a:p>
            <a:pPr marL="0" marR="0" lvl="0" indent="0" algn="l" rtl="0">
              <a:spcBef>
                <a:spcPts val="0"/>
              </a:spcBef>
              <a:spcAft>
                <a:spcPts val="0"/>
              </a:spcAft>
              <a:buNone/>
            </a:pPr>
            <a:r>
              <a:rPr lang="en-US" sz="1800" b="0" i="0" u="none" strike="noStrike">
                <a:solidFill>
                  <a:srgbClr val="26282A"/>
                </a:solidFill>
                <a:latin typeface="Arial"/>
                <a:ea typeface="Arial"/>
                <a:cs typeface="Arial"/>
                <a:sym typeface="Arial"/>
              </a:rPr>
              <a:t>          after meeting requirements</a:t>
            </a:r>
            <a:endParaRPr sz="1800" b="0">
              <a:solidFill>
                <a:schemeClr val="dk1"/>
              </a:solidFill>
              <a:latin typeface="Corbel"/>
              <a:ea typeface="Corbel"/>
              <a:cs typeface="Corbel"/>
              <a:sym typeface="Corbel"/>
            </a:endParaRPr>
          </a:p>
          <a:p>
            <a:pPr marL="0" marR="0" lvl="0" indent="0" algn="l" rtl="0">
              <a:spcBef>
                <a:spcPts val="0"/>
              </a:spcBef>
              <a:spcAft>
                <a:spcPts val="0"/>
              </a:spcAft>
              <a:buNone/>
            </a:pPr>
            <a:br>
              <a:rPr lang="en-US" sz="1800">
                <a:solidFill>
                  <a:schemeClr val="dk1"/>
                </a:solidFill>
                <a:latin typeface="Corbel"/>
                <a:ea typeface="Corbel"/>
                <a:cs typeface="Corbel"/>
                <a:sym typeface="Corbel"/>
              </a:rPr>
            </a:br>
            <a:endParaRPr sz="1800">
              <a:solidFill>
                <a:schemeClr val="dk1"/>
              </a:solidFill>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22C07FA27827458AA5D61B0BC1A66D" ma:contentTypeVersion="18" ma:contentTypeDescription="Create a new document." ma:contentTypeScope="" ma:versionID="b301fb170795ae297559976bb6c93240">
  <xsd:schema xmlns:xsd="http://www.w3.org/2001/XMLSchema" xmlns:xs="http://www.w3.org/2001/XMLSchema" xmlns:p="http://schemas.microsoft.com/office/2006/metadata/properties" xmlns:ns1="http://schemas.microsoft.com/sharepoint/v3" xmlns:ns2="9afd0b30-9f70-4771-9d77-11b312ea7c49" xmlns:ns3="770b0849-1567-42a8-9e8c-3e26d18d1bf0" targetNamespace="http://schemas.microsoft.com/office/2006/metadata/properties" ma:root="true" ma:fieldsID="f433a2b751f2f5ebf2e104071dcd287e" ns1:_="" ns2:_="" ns3:_="">
    <xsd:import namespace="http://schemas.microsoft.com/sharepoint/v3"/>
    <xsd:import namespace="9afd0b30-9f70-4771-9d77-11b312ea7c49"/>
    <xsd:import namespace="770b0849-1567-42a8-9e8c-3e26d18d1bf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dateandtime"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fd0b30-9f70-4771-9d77-11b312ea7c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dateandtime" ma:index="20" nillable="true" ma:displayName="date and time" ma:format="DateOnly" ma:internalName="dateandtime">
      <xsd:simpleType>
        <xsd:restriction base="dms:DateTime"/>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0b0849-1567-42a8-9e8c-3e26d18d1b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ateandtime xmlns="9afd0b30-9f70-4771-9d77-11b312ea7c49" xsi:nil="true"/>
  </documentManagement>
</p:properties>
</file>

<file path=customXml/itemProps1.xml><?xml version="1.0" encoding="utf-8"?>
<ds:datastoreItem xmlns:ds="http://schemas.openxmlformats.org/officeDocument/2006/customXml" ds:itemID="{DF948818-93EC-4698-B012-AE3977C57A2D}"/>
</file>

<file path=customXml/itemProps2.xml><?xml version="1.0" encoding="utf-8"?>
<ds:datastoreItem xmlns:ds="http://schemas.openxmlformats.org/officeDocument/2006/customXml" ds:itemID="{14CB7950-D822-4E59-858D-039E19D62A3E}"/>
</file>

<file path=customXml/itemProps3.xml><?xml version="1.0" encoding="utf-8"?>
<ds:datastoreItem xmlns:ds="http://schemas.openxmlformats.org/officeDocument/2006/customXml" ds:itemID="{1413DE02-4021-41CA-B110-2239E7996F17}"/>
</file>

<file path=docProps/app.xml><?xml version="1.0" encoding="utf-8"?>
<Properties xmlns="http://schemas.openxmlformats.org/officeDocument/2006/extended-properties" xmlns:vt="http://schemas.openxmlformats.org/officeDocument/2006/docPropsVTypes">
  <TotalTime>0</TotalTime>
  <Words>1348</Words>
  <Application>Microsoft Office PowerPoint</Application>
  <PresentationFormat>Widescreen</PresentationFormat>
  <Paragraphs>105</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Corbel</vt:lpstr>
      <vt:lpstr>Times New Roman</vt:lpstr>
      <vt:lpstr>Roboto</vt:lpstr>
      <vt:lpstr>Calibri</vt:lpstr>
      <vt:lpstr>Arial</vt:lpstr>
      <vt:lpstr>Basis</vt:lpstr>
      <vt:lpstr>CSP+</vt:lpstr>
      <vt:lpstr>Purpose of this proposal: </vt:lpstr>
      <vt:lpstr>Outcomes + Practices</vt:lpstr>
      <vt:lpstr>CSP Shortfalls</vt:lpstr>
      <vt:lpstr>PowerPoint Presentation</vt:lpstr>
      <vt:lpstr>Example: 20 Acre Farm</vt:lpstr>
      <vt:lpstr>Example 100 Acre Farm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CSP+</dc:title>
  <dc:creator>Christopher Bonasia</dc:creator>
  <cp:lastModifiedBy>Howlett, Sonia</cp:lastModifiedBy>
  <cp:revision>1</cp:revision>
  <dcterms:created xsi:type="dcterms:W3CDTF">2021-10-14T20:38:32Z</dcterms:created>
  <dcterms:modified xsi:type="dcterms:W3CDTF">2021-10-26T17:06:46Z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0x0101003822C07FA27827458AA5D61B0BC1A66D</vt:lpwstr>
  </property>
</Properties>
</file>